
<file path=[Content_Types].xml><?xml version="1.0" encoding="utf-8"?>
<Types xmlns="http://schemas.openxmlformats.org/package/2006/content-types">
  <Default Extension="bin" ContentType="application/vnd.openxmlformats-officedocument.oleObject"/>
  <Default Extension="png" ContentType="image/png"/>
  <Default Extension="svg" ContentType="image/svg+xml"/>
  <Default Extension="emf" ContentType="image/x-emf"/>
  <Default Extension="rels" ContentType="application/vnd.openxmlformats-package.relationships+xml"/>
  <Default Extension="wmf" ContentType="image/x-wmf"/>
  <Default Extension="xml" ContentType="application/xml"/>
  <Default Extension="jpg" ContentType="image/jpeg"/>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presentation.xml" ContentType="application/vnd.openxmlformats-officedocument.presentationml.presentation.main+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ppt/tags/tag1.xml" ContentType="application/vnd.openxmlformats-officedocument.presentationml.tag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7" r:id="rId2"/>
  </p:sldMasterIdLst>
  <p:notesMasterIdLst>
    <p:notesMasterId r:id="rId58"/>
  </p:notesMasterIdLst>
  <p:handoutMasterIdLst>
    <p:handoutMasterId r:id="rId59"/>
  </p:handoutMasterIdLst>
  <p:sldIdLst>
    <p:sldId id="587" r:id="rId3"/>
    <p:sldId id="589" r:id="rId4"/>
    <p:sldId id="590" r:id="rId5"/>
    <p:sldId id="591" r:id="rId6"/>
    <p:sldId id="592" r:id="rId7"/>
    <p:sldId id="593" r:id="rId8"/>
    <p:sldId id="594" r:id="rId9"/>
    <p:sldId id="595" r:id="rId10"/>
    <p:sldId id="596" r:id="rId11"/>
    <p:sldId id="597" r:id="rId12"/>
    <p:sldId id="598" r:id="rId13"/>
    <p:sldId id="599" r:id="rId14"/>
    <p:sldId id="600" r:id="rId15"/>
    <p:sldId id="601" r:id="rId16"/>
    <p:sldId id="602" r:id="rId17"/>
    <p:sldId id="603" r:id="rId18"/>
    <p:sldId id="604" r:id="rId19"/>
    <p:sldId id="605" r:id="rId20"/>
    <p:sldId id="606" r:id="rId21"/>
    <p:sldId id="607" r:id="rId22"/>
    <p:sldId id="608" r:id="rId23"/>
    <p:sldId id="609" r:id="rId24"/>
    <p:sldId id="610" r:id="rId25"/>
    <p:sldId id="611" r:id="rId26"/>
    <p:sldId id="612" r:id="rId27"/>
    <p:sldId id="613" r:id="rId28"/>
    <p:sldId id="614" r:id="rId29"/>
    <p:sldId id="615" r:id="rId30"/>
    <p:sldId id="616" r:id="rId31"/>
    <p:sldId id="617" r:id="rId32"/>
    <p:sldId id="618" r:id="rId33"/>
    <p:sldId id="619" r:id="rId34"/>
    <p:sldId id="620" r:id="rId35"/>
    <p:sldId id="621" r:id="rId36"/>
    <p:sldId id="622" r:id="rId37"/>
    <p:sldId id="623" r:id="rId38"/>
    <p:sldId id="624" r:id="rId39"/>
    <p:sldId id="625" r:id="rId40"/>
    <p:sldId id="626" r:id="rId41"/>
    <p:sldId id="627" r:id="rId42"/>
    <p:sldId id="628" r:id="rId43"/>
    <p:sldId id="629" r:id="rId44"/>
    <p:sldId id="630" r:id="rId45"/>
    <p:sldId id="631" r:id="rId46"/>
    <p:sldId id="632" r:id="rId47"/>
    <p:sldId id="633" r:id="rId48"/>
    <p:sldId id="634" r:id="rId49"/>
    <p:sldId id="635" r:id="rId50"/>
    <p:sldId id="636" r:id="rId51"/>
    <p:sldId id="637" r:id="rId52"/>
    <p:sldId id="638" r:id="rId53"/>
    <p:sldId id="639" r:id="rId54"/>
    <p:sldId id="640" r:id="rId55"/>
    <p:sldId id="642" r:id="rId56"/>
    <p:sldId id="643" r:id="rId57"/>
  </p:sldIdLst>
  <p:sldSz cx="9144000" cy="6858000" type="screen4x3"/>
  <p:notesSz cx="6858000" cy="9144000"/>
  <p:custDataLst>
    <p:tags r:id="rId6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16" userDrawn="1">
          <p15:clr>
            <a:srgbClr val="A4A3A4"/>
          </p15:clr>
        </p15:guide>
        <p15:guide id="2" pos="5472" userDrawn="1">
          <p15:clr>
            <a:srgbClr val="A4A3A4"/>
          </p15:clr>
        </p15:guide>
        <p15:guide id="3" orient="horz" pos="1008" userDrawn="1">
          <p15:clr>
            <a:srgbClr val="A4A3A4"/>
          </p15:clr>
        </p15:guide>
        <p15:guide id="4" orient="horz" pos="4080" userDrawn="1">
          <p15:clr>
            <a:srgbClr val="A4A3A4"/>
          </p15:clr>
        </p15:guide>
        <p15:guide id="5" pos="288" userDrawn="1">
          <p15:clr>
            <a:srgbClr val="A4A3A4"/>
          </p15:clr>
        </p15:guide>
        <p15:guide id="6" orient="horz" pos="144" userDrawn="1">
          <p15:clr>
            <a:srgbClr val="A4A3A4"/>
          </p15:clr>
        </p15:guide>
        <p15:guide id="7" pos="240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a:srgbClr val="3AA045"/>
    <a:srgbClr val="11471E"/>
    <a:srgbClr val="FDB940"/>
    <a:srgbClr val="D4EAE4"/>
    <a:srgbClr val="0015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59" autoAdjust="0"/>
    <p:restoredTop sz="91069" autoAdjust="0"/>
  </p:normalViewPr>
  <p:slideViewPr>
    <p:cSldViewPr>
      <p:cViewPr varScale="1">
        <p:scale>
          <a:sx n="75" d="100"/>
          <a:sy n="75" d="100"/>
        </p:scale>
        <p:origin x="1661" y="43"/>
      </p:cViewPr>
      <p:guideLst>
        <p:guide orient="horz" pos="816"/>
        <p:guide pos="5472"/>
        <p:guide orient="horz" pos="1008"/>
        <p:guide orient="horz" pos="4080"/>
        <p:guide pos="288"/>
        <p:guide orient="horz" pos="144"/>
        <p:guide pos="2400"/>
      </p:guideLst>
    </p:cSldViewPr>
  </p:slideViewPr>
  <p:outlineViewPr>
    <p:cViewPr>
      <p:scale>
        <a:sx n="33" d="100"/>
        <a:sy n="33" d="100"/>
      </p:scale>
      <p:origin x="0" y="-3744"/>
    </p:cViewPr>
  </p:outlineViewPr>
  <p:notesTextViewPr>
    <p:cViewPr>
      <p:scale>
        <a:sx n="1" d="1"/>
        <a:sy n="1" d="1"/>
      </p:scale>
      <p:origin x="0" y="0"/>
    </p:cViewPr>
  </p:notesTextViewPr>
  <p:notesViewPr>
    <p:cSldViewPr>
      <p:cViewPr varScale="1">
        <p:scale>
          <a:sx n="126" d="100"/>
          <a:sy n="126" d="100"/>
        </p:scale>
        <p:origin x="4472" y="21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66" Type="http://schemas.openxmlformats.org/officeDocument/2006/relationships/customXml" Target="../customXml/item2.xml"/><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handoutMaster" Target="handoutMasters/handoutMaster1.xml"/><Relationship Id="rId67" Type="http://schemas.openxmlformats.org/officeDocument/2006/relationships/customXml" Target="../customXml/item3.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gs" Target="tags/tag1.xml"/><Relationship Id="rId65" Type="http://schemas.openxmlformats.org/officeDocument/2006/relationships/customXml" Target="../customXml/item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pPr/>
              <a:t>3/17/2021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pPr/>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wmf>
</file>

<file path=ppt/media/image24.wmf>
</file>

<file path=ppt/media/image25.png>
</file>

<file path=ppt/media/image26.png>
</file>

<file path=ppt/media/image27.png>
</file>

<file path=ppt/media/image28.png>
</file>

<file path=ppt/media/image29.wmf>
</file>

<file path=ppt/media/image3.jpg>
</file>

<file path=ppt/media/image30.wmf>
</file>

<file path=ppt/media/image31.png>
</file>

<file path=ppt/media/image32.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pPr/>
              <a:t>3/17/2021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pPr/>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imanet.org/"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imanet.org/"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p>
          <a:p>
            <a:endParaRPr lang="en-US" sz="1200" b="0" i="0" u="none" strike="noStrike" kern="1200" cap="none" dirty="0">
              <a:solidFill>
                <a:schemeClr val="dk1"/>
              </a:solidFill>
              <a:latin typeface="Arial"/>
              <a:cs typeface="Arial"/>
              <a:sym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latin typeface="+mn-lt"/>
              </a:rPr>
              <a:t>Slides in this presentation contain hyperlinks. JAWS users should be able to get a list of links by using INSERT+F7</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413397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a:t>Certified Public Accountants (CPAs) are licensed professional accountants who service the general public. CPAs work for public accounting firms, businesses, government entities, or educational institutions. To become a CPA you must meet educational and/or experience requirements (that vary by state) and pass a qualifying exam. Chartered Global Management Accountant (CGMAs) are professional accountants that have advanced knowledge in finance, operations, strategy, and management. The American Institute of Certified Public Accountants (AICPA) Web site (http://</a:t>
            </a:r>
            <a:r>
              <a:rPr lang="en-US" dirty="0" err="1"/>
              <a:t>www.thiswaytocpa.com</a:t>
            </a:r>
            <a:r>
              <a:rPr lang="en-US" dirty="0"/>
              <a:t>) contains a wealth of information about becoming a CPA or CGMA, career opportunities, and exam requirements.</a:t>
            </a:r>
          </a:p>
          <a:p>
            <a:endParaRPr lang="en-US" dirty="0"/>
          </a:p>
          <a:p>
            <a:r>
              <a:rPr lang="en-US" dirty="0"/>
              <a:t>Certified Management Accountants (CMAs) are certified professionals who specialize in accounting and financial management. Generally, CMAs work for a single company. Visit the Institute of Management Accountants (IMA) Web site for more information: </a:t>
            </a:r>
            <a:r>
              <a:rPr lang="en-US" dirty="0">
                <a:hlinkClick r:id="rId3"/>
              </a:rPr>
              <a:t>http://www.imanet.org</a:t>
            </a:r>
            <a:r>
              <a:rPr lang="en-US" dirty="0"/>
              <a:t>. </a:t>
            </a:r>
          </a:p>
          <a:p>
            <a:endParaRPr lang="en-US" dirty="0"/>
          </a:p>
          <a:p>
            <a:r>
              <a:rPr lang="en-US" sz="1200" dirty="0"/>
              <a:t>Certified Financial Planners (CFPs) help individuals budget, plan for retirement, save for education, and manage their finances. </a:t>
            </a:r>
            <a:r>
              <a:rPr lang="en-US" sz="1200" kern="1200" dirty="0">
                <a:solidFill>
                  <a:schemeClr val="tx1"/>
                </a:solidFill>
                <a:effectLst/>
                <a:latin typeface="+mn-lt"/>
                <a:ea typeface="+mn-ea"/>
                <a:cs typeface="+mn-cs"/>
              </a:rPr>
              <a:t>Individuals who want to obtain their CFP must have the four E’s: education, examination, experience, and ethics. You can find out more about becoming a CFP on the following Web site: https://</a:t>
            </a:r>
            <a:r>
              <a:rPr lang="en-US" sz="1200" kern="1200" dirty="0" err="1">
                <a:solidFill>
                  <a:schemeClr val="tx1"/>
                </a:solidFill>
                <a:effectLst/>
                <a:latin typeface="+mn-lt"/>
                <a:ea typeface="+mn-ea"/>
                <a:cs typeface="+mn-cs"/>
              </a:rPr>
              <a:t>www.cfp.net</a:t>
            </a:r>
            <a:r>
              <a:rPr lang="en-US" sz="1200" kern="1200" dirty="0">
                <a:solidFill>
                  <a:schemeClr val="tx1"/>
                </a:solidFill>
                <a:effectLst/>
                <a:latin typeface="+mn-lt"/>
                <a:ea typeface="+mn-ea"/>
                <a:cs typeface="+mn-cs"/>
              </a:rPr>
              <a:t>/home.</a:t>
            </a:r>
            <a:endParaRPr lang="en-US" dirty="0"/>
          </a:p>
          <a:p>
            <a:endParaRPr lang="en-US" dirty="0"/>
          </a:p>
          <a:p>
            <a:r>
              <a:rPr lang="en-US" dirty="0"/>
              <a:t>Accountants generally work either in public, private, or governmental accounting.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10</a:t>
            </a:fld>
            <a:endParaRPr lang="en-US" dirty="0"/>
          </a:p>
        </p:txBody>
      </p:sp>
    </p:spTree>
    <p:extLst>
      <p:ext uri="{BB962C8B-B14F-4D97-AF65-F5344CB8AC3E}">
        <p14:creationId xmlns:p14="http://schemas.microsoft.com/office/powerpoint/2010/main" val="1936843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Studying accounting and becoming certified professionally can lead to a financially secure job. Tax accountants, auditors, and accounting clerks/bookkeepers tend to service multiple clients and work in public accounting. Controllers, financial analysts, and cost accountants tend to work for a single company and work in private accounting. Other accountants work for federal or state governments. Demand</a:t>
            </a:r>
            <a:r>
              <a:rPr lang="en-US" baseline="0" dirty="0"/>
              <a:t> for accountants is high, and employment is expected to 10% (grow faster than average) from 2016-2026.</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11</a:t>
            </a:fld>
            <a:endParaRPr lang="en-US" dirty="0"/>
          </a:p>
        </p:txBody>
      </p:sp>
    </p:spTree>
    <p:extLst>
      <p:ext uri="{BB962C8B-B14F-4D97-AF65-F5344CB8AC3E}">
        <p14:creationId xmlns:p14="http://schemas.microsoft.com/office/powerpoint/2010/main" val="4507374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Today’s accountants need to know more than just accounting knowledge. They also need to understand how technology is used to process financial information. Accounting and finance individuals actively work with information technology teams to develop accounting systems. Artificial intelligence, cloud-based systems, and robotic process automation are all changing the way companies handle financial information. Ideal accounting employees have knowledge in both accounting and technology.</a:t>
            </a:r>
          </a:p>
          <a:p>
            <a:endParaRPr lang="en-US" dirty="0"/>
          </a:p>
        </p:txBody>
      </p:sp>
      <p:sp>
        <p:nvSpPr>
          <p:cNvPr id="4" name="Slide Number Placeholder 3"/>
          <p:cNvSpPr>
            <a:spLocks noGrp="1"/>
          </p:cNvSpPr>
          <p:nvPr>
            <p:ph type="sldNum" sz="quarter" idx="5"/>
          </p:nvPr>
        </p:nvSpPr>
        <p:spPr/>
        <p:txBody>
          <a:bodyPr/>
          <a:lstStyle/>
          <a:p>
            <a:fld id="{A73D6722-9B4D-4E29-B226-C325925A8118}" type="slidenum">
              <a:rPr lang="en-US" smtClean="0"/>
              <a:pPr/>
              <a:t>12</a:t>
            </a:fld>
            <a:endParaRPr lang="en-US" dirty="0"/>
          </a:p>
        </p:txBody>
      </p:sp>
    </p:spTree>
    <p:extLst>
      <p:ext uri="{BB962C8B-B14F-4D97-AF65-F5344CB8AC3E}">
        <p14:creationId xmlns:p14="http://schemas.microsoft.com/office/powerpoint/2010/main" val="3408419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73D6722-9B4D-4E29-B226-C325925A8118}" type="slidenum">
              <a:rPr lang="en-US" smtClean="0"/>
              <a:pPr/>
              <a:t>13</a:t>
            </a:fld>
            <a:endParaRPr lang="en-US" dirty="0"/>
          </a:p>
        </p:txBody>
      </p:sp>
    </p:spTree>
    <p:extLst>
      <p:ext uri="{BB962C8B-B14F-4D97-AF65-F5344CB8AC3E}">
        <p14:creationId xmlns:p14="http://schemas.microsoft.com/office/powerpoint/2010/main" val="40466692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In the United States, the Financial Accounting Standards Board (FASB), a privately funded organization, oversees the creation and governance of accounting standards. The FASB works with governmental regulatory agencies like the Securities and Exchange Commission (SEC). The SEC is the U.S. governmental agency that oversees the U.S. financial markets.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14</a:t>
            </a:fld>
            <a:endParaRPr lang="en-US" dirty="0"/>
          </a:p>
        </p:txBody>
      </p:sp>
    </p:spTree>
    <p:extLst>
      <p:ext uri="{BB962C8B-B14F-4D97-AF65-F5344CB8AC3E}">
        <p14:creationId xmlns:p14="http://schemas.microsoft.com/office/powerpoint/2010/main" val="13286924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Generally Accepted Accounting Principles (GAAP) are the guidelines for accounting information. GAAP is governed by the FASB, and GAAP rules are used to prepare financial statements. The primary objective of financial reporting is to provide useful information. In order for information to be useful, it must be relevant and have faithful representation. Relevant information allows the user to make informed decisions. Information is faithfully represented when it is complete, neutral, and free from error.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15</a:t>
            </a:fld>
            <a:endParaRPr lang="en-US" dirty="0"/>
          </a:p>
        </p:txBody>
      </p:sp>
    </p:spTree>
    <p:extLst>
      <p:ext uri="{BB962C8B-B14F-4D97-AF65-F5344CB8AC3E}">
        <p14:creationId xmlns:p14="http://schemas.microsoft.com/office/powerpoint/2010/main" val="6275391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An economic entity is an organization that stands apart as a separate economic unit. An entity is a separate economic unit when it is separate from its owners. There are various types of business entities,</a:t>
            </a:r>
            <a:r>
              <a:rPr lang="en-US" baseline="0" dirty="0"/>
              <a:t> including sole proprietorships, partnerships, corporations, and limited liability companies (LLCs).</a:t>
            </a:r>
            <a:r>
              <a:rPr lang="en-US" dirty="0"/>
              <a:t>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16</a:t>
            </a:fld>
            <a:endParaRPr lang="en-US" dirty="0"/>
          </a:p>
        </p:txBody>
      </p:sp>
    </p:spTree>
    <p:extLst>
      <p:ext uri="{BB962C8B-B14F-4D97-AF65-F5344CB8AC3E}">
        <p14:creationId xmlns:p14="http://schemas.microsoft.com/office/powerpoint/2010/main" val="12043243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sole proprietorship is a business with a single owner. </a:t>
            </a:r>
          </a:p>
          <a:p>
            <a:endParaRPr lang="en-US" dirty="0"/>
          </a:p>
          <a:p>
            <a:r>
              <a:rPr lang="en-US" dirty="0"/>
              <a:t>A partnership is a business with two or more owners and not organized as a corporation. </a:t>
            </a:r>
          </a:p>
          <a:p>
            <a:endParaRPr lang="en-US" dirty="0"/>
          </a:p>
          <a:p>
            <a:r>
              <a:rPr lang="en-US" dirty="0"/>
              <a:t>A corporation is a business organized under state law that is a separate legal entity. </a:t>
            </a:r>
          </a:p>
          <a:p>
            <a:endParaRPr lang="en-US" dirty="0"/>
          </a:p>
          <a:p>
            <a:r>
              <a:rPr lang="en-US" dirty="0"/>
              <a:t>A limited-liability company (LLC) is a company in which each member is liable only for his or her own actions.</a:t>
            </a:r>
          </a:p>
        </p:txBody>
      </p:sp>
      <p:sp>
        <p:nvSpPr>
          <p:cNvPr id="4" name="Slide Number Placeholder 3"/>
          <p:cNvSpPr>
            <a:spLocks noGrp="1"/>
          </p:cNvSpPr>
          <p:nvPr>
            <p:ph type="sldNum" sz="quarter" idx="10"/>
          </p:nvPr>
        </p:nvSpPr>
        <p:spPr/>
        <p:txBody>
          <a:bodyPr/>
          <a:lstStyle/>
          <a:p>
            <a:fld id="{A73D6722-9B4D-4E29-B226-C325925A8118}" type="slidenum">
              <a:rPr lang="en-US" smtClean="0"/>
              <a:t>17</a:t>
            </a:fld>
            <a:endParaRPr lang="en-US" dirty="0"/>
          </a:p>
        </p:txBody>
      </p:sp>
    </p:spTree>
    <p:extLst>
      <p:ext uri="{BB962C8B-B14F-4D97-AF65-F5344CB8AC3E}">
        <p14:creationId xmlns:p14="http://schemas.microsoft.com/office/powerpoint/2010/main" val="692812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t>18</a:t>
            </a:fld>
            <a:endParaRPr lang="en-US" dirty="0"/>
          </a:p>
        </p:txBody>
      </p:sp>
    </p:spTree>
    <p:extLst>
      <p:ext uri="{BB962C8B-B14F-4D97-AF65-F5344CB8AC3E}">
        <p14:creationId xmlns:p14="http://schemas.microsoft.com/office/powerpoint/2010/main" val="2496729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 corporation is a type of business entity that is separate from its owners in a variety of ways: </a:t>
            </a:r>
          </a:p>
          <a:p>
            <a:pPr marL="171450" indent="-171450">
              <a:buFont typeface="Arial" panose="020B0604020202020204" pitchFamily="34" charset="0"/>
              <a:buChar char="•"/>
            </a:pPr>
            <a:r>
              <a:rPr lang="en-US" dirty="0"/>
              <a:t>Legal corporate formation with the appropriate state</a:t>
            </a:r>
          </a:p>
          <a:p>
            <a:pPr marL="171450" indent="-171450">
              <a:buFont typeface="Arial" panose="020B0604020202020204" pitchFamily="34" charset="0"/>
              <a:buChar char="•"/>
            </a:pPr>
            <a:r>
              <a:rPr lang="en-US" dirty="0"/>
              <a:t>Continuous life and ease in transferability of ownership</a:t>
            </a:r>
          </a:p>
          <a:p>
            <a:pPr marL="171450" indent="-171450">
              <a:buFont typeface="Arial" panose="020B0604020202020204" pitchFamily="34" charset="0"/>
              <a:buChar char="•"/>
            </a:pPr>
            <a:r>
              <a:rPr lang="en-US" dirty="0"/>
              <a:t>No mutual agency, so stockholders cannot commit the corporation to a contract unless the stockholder is acting in a management role on behalf of the business</a:t>
            </a:r>
          </a:p>
          <a:p>
            <a:pPr marL="171450" indent="-171450">
              <a:buFont typeface="Arial" panose="020B0604020202020204" pitchFamily="34" charset="0"/>
              <a:buChar char="•"/>
            </a:pPr>
            <a:r>
              <a:rPr lang="en-US" dirty="0"/>
              <a:t>Stockholders have limited liability for the debts of the corporation</a:t>
            </a:r>
          </a:p>
          <a:p>
            <a:pPr marL="171450" indent="-171450">
              <a:buFont typeface="Arial" panose="020B0604020202020204" pitchFamily="34" charset="0"/>
              <a:buChar char="•"/>
            </a:pPr>
            <a:r>
              <a:rPr lang="en-US" dirty="0"/>
              <a:t>Separate taxation</a:t>
            </a:r>
          </a:p>
        </p:txBody>
      </p:sp>
      <p:sp>
        <p:nvSpPr>
          <p:cNvPr id="4" name="Slide Number Placeholder 3"/>
          <p:cNvSpPr>
            <a:spLocks noGrp="1"/>
          </p:cNvSpPr>
          <p:nvPr>
            <p:ph type="sldNum" sz="quarter" idx="10"/>
          </p:nvPr>
        </p:nvSpPr>
        <p:spPr/>
        <p:txBody>
          <a:bodyPr/>
          <a:lstStyle/>
          <a:p>
            <a:fld id="{A73D6722-9B4D-4E29-B226-C325925A8118}" type="slidenum">
              <a:rPr lang="en-US" smtClean="0"/>
              <a:pPr/>
              <a:t>19</a:t>
            </a:fld>
            <a:endParaRPr lang="en-US" dirty="0"/>
          </a:p>
        </p:txBody>
      </p:sp>
    </p:spTree>
    <p:extLst>
      <p:ext uri="{BB962C8B-B14F-4D97-AF65-F5344CB8AC3E}">
        <p14:creationId xmlns:p14="http://schemas.microsoft.com/office/powerpoint/2010/main" val="2751752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en-US" sz="1200" dirty="0">
              <a:solidFill>
                <a:schemeClr val="tx1">
                  <a:lumMod val="75000"/>
                  <a:lumOff val="25000"/>
                </a:schemeClr>
              </a:solidFill>
              <a:ea typeface="ＭＳ Ｐゴシック" pitchFamily="34" charset="-128"/>
              <a:cs typeface="Lucida Sans Unicode" pitchFamily="34" charset="0"/>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2</a:t>
            </a:fld>
            <a:endParaRPr lang="en-US" dirty="0"/>
          </a:p>
        </p:txBody>
      </p:sp>
    </p:spTree>
    <p:extLst>
      <p:ext uri="{BB962C8B-B14F-4D97-AF65-F5344CB8AC3E}">
        <p14:creationId xmlns:p14="http://schemas.microsoft.com/office/powerpoint/2010/main" val="11537561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The creation of a corporation begins when its organizers, called the incorporators, obtain a charter from the state. The charter includes the authorization for the corporation to issue a certain number of shares of stock, which represent the ownership in the corporation. The incorporators pay fees, sign the charter, and file the required documents with the state. Once the first share of stock is issued, the corporation comes into existence. The incorporators agree to a set of bylaws, which act as the constitution for governing the corporation. Bylaws are the rule book that guides the corporation. The ultimate control of the corporation rests with the stockholders, which elect a board of directors.</a:t>
            </a:r>
          </a:p>
        </p:txBody>
      </p:sp>
      <p:sp>
        <p:nvSpPr>
          <p:cNvPr id="4" name="Slide Number Placeholder 3"/>
          <p:cNvSpPr>
            <a:spLocks noGrp="1"/>
          </p:cNvSpPr>
          <p:nvPr>
            <p:ph type="sldNum" sz="quarter" idx="10"/>
          </p:nvPr>
        </p:nvSpPr>
        <p:spPr/>
        <p:txBody>
          <a:bodyPr/>
          <a:lstStyle/>
          <a:p>
            <a:fld id="{A73D6722-9B4D-4E29-B226-C325925A8118}" type="slidenum">
              <a:rPr lang="en-US" smtClean="0"/>
              <a:pPr/>
              <a:t>20</a:t>
            </a:fld>
            <a:endParaRPr lang="en-US" dirty="0"/>
          </a:p>
        </p:txBody>
      </p:sp>
    </p:spTree>
    <p:extLst>
      <p:ext uri="{BB962C8B-B14F-4D97-AF65-F5344CB8AC3E}">
        <p14:creationId xmlns:p14="http://schemas.microsoft.com/office/powerpoint/2010/main" val="4224595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Stockholders</a:t>
            </a:r>
            <a:r>
              <a:rPr lang="en-US" baseline="0" dirty="0"/>
              <a:t> own stock in a corporation and are, therefore, owners of the corporation. </a:t>
            </a:r>
            <a:r>
              <a:rPr lang="en-US" dirty="0"/>
              <a:t>Stockholders normally receive one vote for each share of stock they own, and they control the corporation with their votes. Stockholders elect the board of directors, which sets policy for the corporation and appoints the officers. The board of directors elects a chairperson and designates the president of the corporation. Corporations have employees in various positions. </a:t>
            </a:r>
          </a:p>
          <a:p>
            <a:endParaRPr lang="en-US" dirty="0"/>
          </a:p>
          <a:p>
            <a:r>
              <a:rPr lang="en-IN" dirty="0"/>
              <a:t>In the hierarchal chart, each item represents people at a certain level in the corporate structure. The people in each item are responsible for overseeing those listed after them. Stockholders, Board of directors, Chairman of the board, President, Vice presidents of sales, operations, accounting and finance, and human resources, and the corporate secretary</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21</a:t>
            </a:fld>
            <a:endParaRPr lang="en-US" dirty="0"/>
          </a:p>
        </p:txBody>
      </p:sp>
    </p:spTree>
    <p:extLst>
      <p:ext uri="{BB962C8B-B14F-4D97-AF65-F5344CB8AC3E}">
        <p14:creationId xmlns:p14="http://schemas.microsoft.com/office/powerpoint/2010/main" val="31158493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fontAlgn="auto" hangingPunct="1">
              <a:spcBef>
                <a:spcPts val="0"/>
              </a:spcBef>
              <a:spcAft>
                <a:spcPts val="0"/>
              </a:spcAft>
              <a:defRPr/>
            </a:pPr>
            <a:r>
              <a:rPr lang="en-US" dirty="0"/>
              <a:t>GAAP provides the rules that govern accounting, which include the economic entity assumption, the cost principle, the going concern assumption, and the monetary unit assumption. </a:t>
            </a:r>
          </a:p>
          <a:p>
            <a:pPr eaLnBrk="1" fontAlgn="auto" hangingPunct="1">
              <a:spcBef>
                <a:spcPts val="0"/>
              </a:spcBef>
              <a:spcAft>
                <a:spcPts val="0"/>
              </a:spcAft>
              <a:defRPr/>
            </a:pPr>
            <a:endParaRPr lang="en-US" dirty="0"/>
          </a:p>
          <a:p>
            <a:pPr eaLnBrk="1" fontAlgn="auto" hangingPunct="1">
              <a:spcBef>
                <a:spcPts val="0"/>
              </a:spcBef>
              <a:spcAft>
                <a:spcPts val="0"/>
              </a:spcAft>
              <a:defRPr/>
            </a:pPr>
            <a:r>
              <a:rPr lang="en-US" dirty="0"/>
              <a:t>The cost principle states that assets should be recorded at their actual cost on the date of acquisition. Assets will continue to be reported at their historical cost over their useful life. </a:t>
            </a:r>
            <a:br>
              <a:rPr lang="en-US" dirty="0"/>
            </a:br>
            <a:endParaRPr lang="en-US" dirty="0"/>
          </a:p>
          <a:p>
            <a:pPr eaLnBrk="1" fontAlgn="auto" hangingPunct="1">
              <a:spcBef>
                <a:spcPts val="0"/>
              </a:spcBef>
              <a:spcAft>
                <a:spcPts val="0"/>
              </a:spcAft>
              <a:defRPr/>
            </a:pPr>
            <a:r>
              <a:rPr lang="en-US" dirty="0"/>
              <a:t>The going concern assumption assumes that an entity will remain in operation for the foreseeable future. </a:t>
            </a:r>
          </a:p>
          <a:p>
            <a:pPr eaLnBrk="1" fontAlgn="auto" hangingPunct="1">
              <a:spcBef>
                <a:spcPts val="0"/>
              </a:spcBef>
              <a:spcAft>
                <a:spcPts val="0"/>
              </a:spcAft>
              <a:defRPr/>
            </a:pPr>
            <a:endParaRPr lang="en-US" dirty="0"/>
          </a:p>
          <a:p>
            <a:pPr eaLnBrk="1" fontAlgn="auto" hangingPunct="1">
              <a:spcBef>
                <a:spcPts val="0"/>
              </a:spcBef>
              <a:spcAft>
                <a:spcPts val="0"/>
              </a:spcAft>
              <a:defRPr/>
            </a:pPr>
            <a:r>
              <a:rPr lang="en-US" dirty="0"/>
              <a:t>The monetary unit assumption requires</a:t>
            </a:r>
            <a:r>
              <a:rPr lang="en-US" baseline="0" dirty="0"/>
              <a:t> that items on financial statements be measured in terms of a monetary unit. In the United States, we use </a:t>
            </a:r>
            <a:r>
              <a:rPr lang="en-US" dirty="0"/>
              <a:t>dollars because the dollar is the medium of exchange. Accountants assume that the dollar’s purchasing power is stable. Inflation occurs when prices rise and the purchasing power of a dollar</a:t>
            </a:r>
            <a:r>
              <a:rPr lang="en-US" baseline="0" dirty="0"/>
              <a:t> decreases.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22</a:t>
            </a:fld>
            <a:endParaRPr lang="en-US" dirty="0"/>
          </a:p>
        </p:txBody>
      </p:sp>
    </p:spTree>
    <p:extLst>
      <p:ext uri="{BB962C8B-B14F-4D97-AF65-F5344CB8AC3E}">
        <p14:creationId xmlns:p14="http://schemas.microsoft.com/office/powerpoint/2010/main" val="462898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i="0" u="none" strike="noStrike" kern="1200" baseline="0" dirty="0">
                <a:solidFill>
                  <a:schemeClr val="tx1"/>
                </a:solidFill>
                <a:latin typeface="+mn-lt"/>
                <a:ea typeface="+mn-ea"/>
                <a:cs typeface="+mn-cs"/>
              </a:rPr>
              <a:t>The SEC requires that U.S. businesses follow U.S. GAAP.</a:t>
            </a:r>
            <a:r>
              <a:rPr lang="en-US" dirty="0"/>
              <a:t> Companies that are incorporated in other countries or that do significant business in other countries may be required to use International Financial Reporting Standards (IFRS), which are published by the International Accounting Standards Board (IASB). More than 166 nations/jurisdictions use IFRS standards. IFRS standards are typically less specific</a:t>
            </a:r>
            <a:r>
              <a:rPr lang="en-US" baseline="0" dirty="0"/>
              <a:t> (contain fewer rules) than U.S. GAAP.</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23</a:t>
            </a:fld>
            <a:endParaRPr lang="en-US" dirty="0"/>
          </a:p>
        </p:txBody>
      </p:sp>
    </p:spTree>
    <p:extLst>
      <p:ext uri="{BB962C8B-B14F-4D97-AF65-F5344CB8AC3E}">
        <p14:creationId xmlns:p14="http://schemas.microsoft.com/office/powerpoint/2010/main" val="39079720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To handle conflicts of interest and to provide reliable information, the SEC requires publicly held companies to have their financial statements audited by independent accountants. </a:t>
            </a:r>
            <a:r>
              <a:rPr lang="en-US" dirty="0"/>
              <a:t>An audit is an examination of a company’s financial records and statements. In it, an independent auditor issues an opinion on the state of the company’s financial situation. </a:t>
            </a:r>
          </a:p>
          <a:p>
            <a:endParaRPr lang="en-US" dirty="0"/>
          </a:p>
          <a:p>
            <a:r>
              <a:rPr lang="en-US" dirty="0"/>
              <a:t>In response</a:t>
            </a:r>
            <a:r>
              <a:rPr lang="en-US" baseline="0" dirty="0"/>
              <a:t> </a:t>
            </a:r>
            <a:r>
              <a:rPr lang="en-US" dirty="0"/>
              <a:t>to various accounting scandals, the U.S. government passed the Sarbanes-Oxley Act (SOX), which is intended to curb financial scandals. According to SOX, it is a criminal offense to falsify financial statements. SOX also created the </a:t>
            </a:r>
            <a:r>
              <a:rPr lang="en-US" sz="1200" b="0" i="0" u="none" strike="noStrike" kern="1200" baseline="0" dirty="0">
                <a:solidFill>
                  <a:schemeClr val="tx1"/>
                </a:solidFill>
                <a:latin typeface="+mn-lt"/>
                <a:ea typeface="+mn-ea"/>
                <a:cs typeface="+mn-cs"/>
              </a:rPr>
              <a:t>Public Company Accounting Oversight Board (PCAOB) to monitor the work of independent accountants who audit public companies.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24</a:t>
            </a:fld>
            <a:endParaRPr lang="en-US" dirty="0"/>
          </a:p>
        </p:txBody>
      </p:sp>
    </p:spTree>
    <p:extLst>
      <p:ext uri="{BB962C8B-B14F-4D97-AF65-F5344CB8AC3E}">
        <p14:creationId xmlns:p14="http://schemas.microsoft.com/office/powerpoint/2010/main" val="19133675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73D6722-9B4D-4E29-B226-C325925A8118}" type="slidenum">
              <a:rPr lang="en-US" smtClean="0"/>
              <a:pPr/>
              <a:t>25</a:t>
            </a:fld>
            <a:endParaRPr lang="en-US" dirty="0"/>
          </a:p>
        </p:txBody>
      </p:sp>
    </p:spTree>
    <p:extLst>
      <p:ext uri="{BB962C8B-B14F-4D97-AF65-F5344CB8AC3E}">
        <p14:creationId xmlns:p14="http://schemas.microsoft.com/office/powerpoint/2010/main" val="5259946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The accounting equation measures the resources of a business (what the business owns or has control of) and the claims to those resources (what the business owes to creditors and to the owners). The accounting equation includes assets, liabilities, and equity. Assets appear on the left side of the accounting equation, and liabilities and equity appear on the right. </a:t>
            </a:r>
          </a:p>
          <a:p>
            <a:pPr eaLnBrk="1" hangingPunct="1">
              <a:spcBef>
                <a:spcPct val="0"/>
              </a:spcBef>
            </a:pPr>
            <a:endParaRPr lang="en-US" dirty="0"/>
          </a:p>
          <a:p>
            <a:pPr eaLnBrk="1" hangingPunct="1">
              <a:spcBef>
                <a:spcPct val="0"/>
              </a:spcBef>
            </a:pPr>
            <a:r>
              <a:rPr lang="en-US" dirty="0"/>
              <a:t>Assets = Liabilities + Equity</a:t>
            </a:r>
          </a:p>
        </p:txBody>
      </p:sp>
      <p:sp>
        <p:nvSpPr>
          <p:cNvPr id="4" name="Slide Number Placeholder 3"/>
          <p:cNvSpPr>
            <a:spLocks noGrp="1"/>
          </p:cNvSpPr>
          <p:nvPr>
            <p:ph type="sldNum" sz="quarter" idx="10"/>
          </p:nvPr>
        </p:nvSpPr>
        <p:spPr/>
        <p:txBody>
          <a:bodyPr/>
          <a:lstStyle/>
          <a:p>
            <a:fld id="{A73D6722-9B4D-4E29-B226-C325925A8118}" type="slidenum">
              <a:rPr lang="en-US" smtClean="0"/>
              <a:pPr/>
              <a:t>26</a:t>
            </a:fld>
            <a:endParaRPr lang="en-US" dirty="0"/>
          </a:p>
        </p:txBody>
      </p:sp>
    </p:spTree>
    <p:extLst>
      <p:ext uri="{BB962C8B-B14F-4D97-AF65-F5344CB8AC3E}">
        <p14:creationId xmlns:p14="http://schemas.microsoft.com/office/powerpoint/2010/main" val="37142677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Assets are something of value a business owns or has control of, such as Cash, Merchandise Inventory, Furniture, or Land.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27</a:t>
            </a:fld>
            <a:endParaRPr lang="en-US" dirty="0"/>
          </a:p>
        </p:txBody>
      </p:sp>
    </p:spTree>
    <p:extLst>
      <p:ext uri="{BB962C8B-B14F-4D97-AF65-F5344CB8AC3E}">
        <p14:creationId xmlns:p14="http://schemas.microsoft.com/office/powerpoint/2010/main" val="2278895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Claims to assets come from either liabilities or equity. Liabilities are amounts the business owes; they represent the creditors’ claims on the business’s assets.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28</a:t>
            </a:fld>
            <a:endParaRPr lang="en-US" dirty="0"/>
          </a:p>
        </p:txBody>
      </p:sp>
    </p:spTree>
    <p:extLst>
      <p:ext uri="{BB962C8B-B14F-4D97-AF65-F5344CB8AC3E}">
        <p14:creationId xmlns:p14="http://schemas.microsoft.com/office/powerpoint/2010/main" val="22712269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Equity represents the amount of assets that are left over after the company has paid its liabilities, which is the company’s net worth. </a:t>
            </a:r>
          </a:p>
          <a:p>
            <a:endParaRPr lang="en-US" dirty="0"/>
          </a:p>
          <a:p>
            <a:r>
              <a:rPr lang="en-US" dirty="0"/>
              <a:t>The amount of cash or property invested by owners in the business is called contributed capital. Contributed capital is also called paid-in capital, and ownership is evidenced by common stock. </a:t>
            </a:r>
          </a:p>
          <a:p>
            <a:endParaRPr lang="en-US" dirty="0"/>
          </a:p>
          <a:p>
            <a:r>
              <a:rPr lang="en-US" dirty="0"/>
              <a:t>Retained earnings is the equity earned by profitable operations that is not distributed to stockholders. Dividends and expenses decrease retained earnings, while revenues increase retained earnings. </a:t>
            </a:r>
          </a:p>
          <a:p>
            <a:endParaRPr lang="en-US" dirty="0"/>
          </a:p>
          <a:p>
            <a:endParaRPr lang="en-IN" dirty="0"/>
          </a:p>
        </p:txBody>
      </p:sp>
      <p:sp>
        <p:nvSpPr>
          <p:cNvPr id="4" name="Slide Number Placeholder 3"/>
          <p:cNvSpPr>
            <a:spLocks noGrp="1"/>
          </p:cNvSpPr>
          <p:nvPr>
            <p:ph type="sldNum" sz="quarter" idx="5"/>
          </p:nvPr>
        </p:nvSpPr>
        <p:spPr/>
        <p:txBody>
          <a:bodyPr/>
          <a:lstStyle/>
          <a:p>
            <a:fld id="{A73D6722-9B4D-4E29-B226-C325925A8118}" type="slidenum">
              <a:rPr lang="en-US" smtClean="0"/>
              <a:pPr/>
              <a:t>29</a:t>
            </a:fld>
            <a:endParaRPr lang="en-US" dirty="0"/>
          </a:p>
        </p:txBody>
      </p:sp>
    </p:spTree>
    <p:extLst>
      <p:ext uri="{BB962C8B-B14F-4D97-AF65-F5344CB8AC3E}">
        <p14:creationId xmlns:p14="http://schemas.microsoft.com/office/powerpoint/2010/main" val="2811746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en-US" sz="1200" dirty="0">
              <a:solidFill>
                <a:schemeClr val="tx1">
                  <a:lumMod val="75000"/>
                  <a:lumOff val="25000"/>
                </a:schemeClr>
              </a:solidFill>
              <a:ea typeface="ＭＳ Ｐゴシック" pitchFamily="34" charset="-128"/>
              <a:cs typeface="Lucida Sans Unicode" pitchFamily="34" charset="0"/>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pPr/>
              <a:t>3</a:t>
            </a:fld>
            <a:endParaRPr lang="en-US" dirty="0"/>
          </a:p>
        </p:txBody>
      </p:sp>
    </p:spTree>
    <p:extLst>
      <p:ext uri="{BB962C8B-B14F-4D97-AF65-F5344CB8AC3E}">
        <p14:creationId xmlns:p14="http://schemas.microsoft.com/office/powerpoint/2010/main" val="12673812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Equity increases with owner contributions and revenues. Owner contributions of cash or property are referred to as contributed capital. Revenues are earnings that result from delivering goods or providing services to customers. </a:t>
            </a:r>
          </a:p>
          <a:p>
            <a:endParaRPr lang="en-US" dirty="0"/>
          </a:p>
          <a:p>
            <a:r>
              <a:rPr lang="en-US" dirty="0"/>
              <a:t>Equity decreases with distributions to owners and expenses. Expenses are the cost of selling goods or services. Distributions of cash or property to stockholders are called dividends.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30</a:t>
            </a:fld>
            <a:endParaRPr lang="en-US" dirty="0"/>
          </a:p>
        </p:txBody>
      </p:sp>
    </p:spTree>
    <p:extLst>
      <p:ext uri="{BB962C8B-B14F-4D97-AF65-F5344CB8AC3E}">
        <p14:creationId xmlns:p14="http://schemas.microsoft.com/office/powerpoint/2010/main" val="21134552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accounting equation is expanded to show the changes in equity due to contributed capital, dividend payments, revenues, and expenses. </a:t>
            </a:r>
          </a:p>
          <a:p>
            <a:endParaRPr lang="en-US" dirty="0"/>
          </a:p>
          <a:p>
            <a:r>
              <a:rPr lang="en-US" dirty="0"/>
              <a:t>When revenues exceed expenses, the result is called net income. On the other hand, when expenses exceed revenues, a net loss results. Businesses strive for net income. </a:t>
            </a:r>
          </a:p>
          <a:p>
            <a:endParaRPr lang="en-US" dirty="0"/>
          </a:p>
          <a:p>
            <a:r>
              <a:rPr lang="en-US" sz="1200" kern="1200" dirty="0">
                <a:solidFill>
                  <a:schemeClr val="tx1"/>
                </a:solidFill>
                <a:effectLst/>
                <a:latin typeface="+mn-lt"/>
                <a:ea typeface="+mn-ea"/>
                <a:cs typeface="+mn-cs"/>
              </a:rPr>
              <a:t>A corporation can determine the change in equity from the beginning of the year to the end of the year by using the expanded components of equity. Issuances of common stock and revenues earned during the year will always increase equity, and dividends distributed and expenses incurred during the year always decrease equity. Therefore, a corporation’s ending equity is calculated as follows:</a:t>
            </a:r>
          </a:p>
          <a:p>
            <a:r>
              <a:rPr lang="en-US" sz="1200" kern="1200" dirty="0">
                <a:solidFill>
                  <a:schemeClr val="tx1"/>
                </a:solidFill>
                <a:effectLst/>
                <a:latin typeface="+mn-lt"/>
                <a:ea typeface="+mn-ea"/>
                <a:cs typeface="+mn-cs"/>
              </a:rPr>
              <a:t>Beginning Equity + Issuance of Common Stock – Dividends Distributed + revenues – Expenses = Ending Equity</a:t>
            </a:r>
          </a:p>
        </p:txBody>
      </p:sp>
      <p:sp>
        <p:nvSpPr>
          <p:cNvPr id="4" name="Slide Number Placeholder 3"/>
          <p:cNvSpPr>
            <a:spLocks noGrp="1"/>
          </p:cNvSpPr>
          <p:nvPr>
            <p:ph type="sldNum" sz="quarter" idx="10"/>
          </p:nvPr>
        </p:nvSpPr>
        <p:spPr/>
        <p:txBody>
          <a:bodyPr/>
          <a:lstStyle/>
          <a:p>
            <a:fld id="{A73D6722-9B4D-4E29-B226-C325925A8118}" type="slidenum">
              <a:rPr lang="en-US" smtClean="0"/>
              <a:pPr/>
              <a:t>31</a:t>
            </a:fld>
            <a:endParaRPr lang="en-US" dirty="0"/>
          </a:p>
        </p:txBody>
      </p:sp>
    </p:spTree>
    <p:extLst>
      <p:ext uri="{BB962C8B-B14F-4D97-AF65-F5344CB8AC3E}">
        <p14:creationId xmlns:p14="http://schemas.microsoft.com/office/powerpoint/2010/main" val="18803719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73D6722-9B4D-4E29-B226-C325925A8118}" type="slidenum">
              <a:rPr lang="en-US" smtClean="0"/>
              <a:pPr/>
              <a:t>32</a:t>
            </a:fld>
            <a:endParaRPr lang="en-US" dirty="0"/>
          </a:p>
        </p:txBody>
      </p:sp>
    </p:spTree>
    <p:extLst>
      <p:ext uri="{BB962C8B-B14F-4D97-AF65-F5344CB8AC3E}">
        <p14:creationId xmlns:p14="http://schemas.microsoft.com/office/powerpoint/2010/main" val="41762628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Transactions represent the activities of a business that affect the company’s financial position. Only events that can be measured in dollars are recorded as transactions. Therefore, meeting a potential customer and hiring an employee are business events, but they are not transactions from an accounting perspective.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33</a:t>
            </a:fld>
            <a:endParaRPr lang="en-US" dirty="0"/>
          </a:p>
        </p:txBody>
      </p:sp>
    </p:spTree>
    <p:extLst>
      <p:ext uri="{BB962C8B-B14F-4D97-AF65-F5344CB8AC3E}">
        <p14:creationId xmlns:p14="http://schemas.microsoft.com/office/powerpoint/2010/main" val="32888369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Using the accounting equation, Smart Touch Learning records accounting transactions. </a:t>
            </a:r>
          </a:p>
          <a:p>
            <a:pPr eaLnBrk="1" hangingPunct="1">
              <a:spcBef>
                <a:spcPct val="0"/>
              </a:spcBef>
            </a:pPr>
            <a:endParaRPr lang="en-US" dirty="0"/>
          </a:p>
          <a:p>
            <a:pPr eaLnBrk="1" hangingPunct="1">
              <a:spcBef>
                <a:spcPct val="0"/>
              </a:spcBef>
            </a:pPr>
            <a:r>
              <a:rPr lang="en-US" dirty="0"/>
              <a:t>In the first example, Smart Touch Learning is a new business to which Sheena Bright contributes $30,000 cash in exchange for common stock. In this example, Cash and Common Stock both increase. An increase in Cash on the left side of the accounting equation and an increase in Equity on the right side of the accounting equation keep the accounting equation in balance.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34</a:t>
            </a:fld>
            <a:endParaRPr lang="en-US" dirty="0"/>
          </a:p>
        </p:txBody>
      </p:sp>
    </p:spTree>
    <p:extLst>
      <p:ext uri="{BB962C8B-B14F-4D97-AF65-F5344CB8AC3E}">
        <p14:creationId xmlns:p14="http://schemas.microsoft.com/office/powerpoint/2010/main" val="39144264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In Transaction 2, Smart Touch Learning purchases land for $20,000 cash. In this case, Cash is decreased by $20,000. At the same time, Land is increased by $20,000. Essentially, we effectively turn one kind of economic resource (Cash) into a different kind of economic resource (Land). All the changes necessary to keep the accounting equation in balance occur on the left side of the equation.</a:t>
            </a:r>
          </a:p>
          <a:p>
            <a:pPr eaLnBrk="1" hangingPunct="1">
              <a:spcBef>
                <a:spcPct val="0"/>
              </a:spcBef>
            </a:pPr>
            <a:endParaRPr lang="en-US" dirty="0"/>
          </a:p>
          <a:p>
            <a:pPr eaLnBrk="1" hangingPunct="1">
              <a:spcBef>
                <a:spcPct val="0"/>
              </a:spcBef>
            </a:pPr>
            <a:r>
              <a:rPr lang="en-IN" dirty="0"/>
              <a:t>Assets = liabilities + equity. The assets consist of $30,000 cash. The assets equal liabilities plus equity, which consists of contributed capital in the form of $30,000 of common stock. Transaction 2, $20,000 is subtracted from the cash assets and $20,000 is added to the land assets, leading to the following ending balances, Assets = $10,000 cash plus $20,000 land, Liabilities = $0, Equity = $30,000 common stock, contributed capital. $10,000 + $20,000 = $30,000.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35</a:t>
            </a:fld>
            <a:endParaRPr lang="en-US" dirty="0"/>
          </a:p>
        </p:txBody>
      </p:sp>
    </p:spTree>
    <p:extLst>
      <p:ext uri="{BB962C8B-B14F-4D97-AF65-F5344CB8AC3E}">
        <p14:creationId xmlns:p14="http://schemas.microsoft.com/office/powerpoint/2010/main" val="15712770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 Transaction 3, Smart Touch Learning buys Office Supplies for $500. Rather than pay for the supplies at the time of purchase, the supplier has offered to let Smart Touch Learning pay later (usually in 30 days). In this case Office Supplies is an asset, not an expense, because the supplies have not yet been used. </a:t>
            </a:r>
            <a:r>
              <a:rPr lang="en-US" sz="1200" kern="1200" dirty="0">
                <a:solidFill>
                  <a:schemeClr val="tx1"/>
                </a:solidFill>
                <a:effectLst/>
                <a:latin typeface="+mn-lt"/>
                <a:ea typeface="+mn-ea"/>
                <a:cs typeface="+mn-cs"/>
              </a:rPr>
              <a:t>The liability created by purchasing “on account” is an Accounts Payable, which is a short-term liability that will be paid in the future. </a:t>
            </a:r>
            <a:r>
              <a:rPr lang="en-US" dirty="0"/>
              <a:t>A payable is always a liability. </a:t>
            </a:r>
          </a:p>
          <a:p>
            <a:endParaRPr lang="en-US" dirty="0"/>
          </a:p>
          <a:p>
            <a:r>
              <a:rPr lang="en-IN" dirty="0"/>
              <a:t>Assets = liabilities + equity. Starting balance: Assets = $10,000 cash + $20,000 land, Liabilities = $0; Equity (contributed capital) = $30,000 common stock. Transaction 3, $500 office supplies added to assets and $500 accounts payable added to liabilities. Ending balance: Assets = $10,000 cash + $500 office supplies + $20,000 land; Liabilities = $500 accounts payable, Equity = $30,000 common stock, contributed capital. $10,000 + $500 + $20,000 = $500 + $30,000.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36</a:t>
            </a:fld>
            <a:endParaRPr lang="en-US" dirty="0"/>
          </a:p>
        </p:txBody>
      </p:sp>
    </p:spTree>
    <p:extLst>
      <p:ext uri="{BB962C8B-B14F-4D97-AF65-F5344CB8AC3E}">
        <p14:creationId xmlns:p14="http://schemas.microsoft.com/office/powerpoint/2010/main" val="30445797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In Transaction 4, Smart Touch Learning provides training services to customers. The customers pay cash for the services. Cash increases because Smart Touch Learning collects cash upon completing the service. Revenue increases because services are provided to the customer. </a:t>
            </a:r>
          </a:p>
          <a:p>
            <a:pPr eaLnBrk="1" hangingPunct="1">
              <a:spcBef>
                <a:spcPct val="0"/>
              </a:spcBef>
            </a:pPr>
            <a:endParaRPr lang="en-US" dirty="0"/>
          </a:p>
          <a:p>
            <a:pPr eaLnBrk="1" hangingPunct="1">
              <a:spcBef>
                <a:spcPct val="0"/>
              </a:spcBef>
            </a:pPr>
            <a:r>
              <a:rPr lang="en-IN" dirty="0"/>
              <a:t>Assets = liabilities + equity. Starting balance: Assets = $10,000 cash + $500 office supplies + $20,000 land. Liabilities = $500 accounts payable; Equity = $30,000 contributed capital, common stock. Transaction 3, $5,500 cash added to assets and $5,500 service revenue added to equity as retained earnings. Ending balance, Assets = $15,500 cash + $500 office supplies + $20,000 land, Liabilities = $500 accounts payable, Equity = $30,000 common stock, contributed capital + $5,500 service revenue, retained earnings. $15,500 + $500 + $20,000 = $500 + $30,000 + $5,500.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37</a:t>
            </a:fld>
            <a:endParaRPr lang="en-US" dirty="0"/>
          </a:p>
        </p:txBody>
      </p:sp>
    </p:spTree>
    <p:extLst>
      <p:ext uri="{BB962C8B-B14F-4D97-AF65-F5344CB8AC3E}">
        <p14:creationId xmlns:p14="http://schemas.microsoft.com/office/powerpoint/2010/main" val="167245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In Transaction 5, Smart Touch Learning performs $3,000 of services for a customer but does not collect the cash. The customer is not expected to pay until the end of the month, so Accounts Receivable instead of Cash is recorded as an asset. Future payment from the customer is expected; therefore, Accounts Receivable is an asset. The revenue is earned because Smart Touch Learning has performed the service.</a:t>
            </a:r>
          </a:p>
          <a:p>
            <a:pPr eaLnBrk="1" hangingPunct="1">
              <a:spcBef>
                <a:spcPct val="0"/>
              </a:spcBef>
            </a:pPr>
            <a:endParaRPr lang="en-US" dirty="0"/>
          </a:p>
          <a:p>
            <a:pPr eaLnBrk="1" hangingPunct="1">
              <a:spcBef>
                <a:spcPct val="0"/>
              </a:spcBef>
            </a:pPr>
            <a:r>
              <a:rPr lang="en-US" dirty="0"/>
              <a:t>Note: The</a:t>
            </a:r>
            <a:r>
              <a:rPr lang="en-US" baseline="0" dirty="0"/>
              <a:t> term “on account” can be used to represent Accounts Receivable if cash will be received in the future or Accounts Payable if cash will be paid in the future.</a:t>
            </a:r>
          </a:p>
          <a:p>
            <a:pPr eaLnBrk="1" hangingPunct="1">
              <a:spcBef>
                <a:spcPct val="0"/>
              </a:spcBef>
            </a:pPr>
            <a:endParaRPr lang="en-US" baseline="0" dirty="0"/>
          </a:p>
          <a:p>
            <a:pPr eaLnBrk="1" hangingPunct="1">
              <a:spcBef>
                <a:spcPct val="0"/>
              </a:spcBef>
            </a:pPr>
            <a:r>
              <a:rPr lang="en-IN" dirty="0"/>
              <a:t>Assets = liabilities + equity. Starting balance: Assets = $15,500 cash + $500 office supplies + $20,000 land, Liabilities = $500 accounts payable; Equity = $30,000 common stock, contributed capital + $5,500 service revenue, retained earnings. Transaction 5: $3,000 accounts receivable added to assets and $3,000 service revenue, retained earnings added to equity. Ending balance, Assets = $15,500 cash + $3,000 accounts receivable + $500 office supplies + $20,000 land, Liabilities = $500 accounts payable, Equity = $30,000 common stock, contributed capital + $8,500 service revenue, retained earnings. $15,500 + $3,000 + $500 + $20,000 = $500 + $30,000 + $8,500.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38</a:t>
            </a:fld>
            <a:endParaRPr lang="en-US" dirty="0"/>
          </a:p>
        </p:txBody>
      </p:sp>
    </p:spTree>
    <p:extLst>
      <p:ext uri="{BB962C8B-B14F-4D97-AF65-F5344CB8AC3E}">
        <p14:creationId xmlns:p14="http://schemas.microsoft.com/office/powerpoint/2010/main" val="317549520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In Transaction 6, Smart Touch Learning pays $3,200 for two expenses: $2,000 for office rent and $1,200 for employee salaries. Each expense is recorded separately and decreases equity. Cash is also decreased.</a:t>
            </a:r>
          </a:p>
          <a:p>
            <a:pPr eaLnBrk="1" hangingPunct="1">
              <a:spcBef>
                <a:spcPct val="0"/>
              </a:spcBef>
            </a:pPr>
            <a:endParaRPr lang="en-US" dirty="0"/>
          </a:p>
          <a:p>
            <a:pPr eaLnBrk="1" hangingPunct="1">
              <a:spcBef>
                <a:spcPct val="0"/>
              </a:spcBef>
            </a:pPr>
            <a:r>
              <a:rPr lang="en-IN" dirty="0"/>
              <a:t>Assets = liabilities + equity. Starting balance: Assets = $15,500 cash + $3,000 accounts receivable + $500 office supplies + $20,000 land, Liabilities = $500 accounts payable, Equity = $30,000 common stock, contributed capital + $5,500 service revenue, retained earnings. Transaction 6, $3,200 cash subtracted from assets and $2,000 rent expense and $1,200 salaries expense subtracted from retained earnings in equity. Ending balance, Assets = $12,300 cash + $3,000 accounts receivable + $500 office supplies + $20,000 land. Liabilities = $500 accounts payable, Equity = $30,000 common stock, contributed capital + $8,500 service revenue, retained earnings minus $2,000 rent expense, retained earnings minus $1,200 salaries expense, retained earnings. $12,300 + $3,000 + $500 + $20,000 = $500 + $30,000 + $8,500 minus $2,000 minus $1,200.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39</a:t>
            </a:fld>
            <a:endParaRPr lang="en-US" dirty="0"/>
          </a:p>
        </p:txBody>
      </p:sp>
    </p:spTree>
    <p:extLst>
      <p:ext uri="{BB962C8B-B14F-4D97-AF65-F5344CB8AC3E}">
        <p14:creationId xmlns:p14="http://schemas.microsoft.com/office/powerpoint/2010/main" val="3936113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73D6722-9B4D-4E29-B226-C325925A8118}" type="slidenum">
              <a:rPr lang="en-US" smtClean="0"/>
              <a:pPr/>
              <a:t>4</a:t>
            </a:fld>
            <a:endParaRPr lang="en-US" dirty="0"/>
          </a:p>
        </p:txBody>
      </p:sp>
    </p:spTree>
    <p:extLst>
      <p:ext uri="{BB962C8B-B14F-4D97-AF65-F5344CB8AC3E}">
        <p14:creationId xmlns:p14="http://schemas.microsoft.com/office/powerpoint/2010/main" val="32678870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In Transaction 7, Smart Touch Learning pays for part of the office supplies that it purchased on account in Transaction 3. This decreases Smart Touch Learning’s cash by $300 while reducing the amount that Smart Touch Learning owes to the supplier.</a:t>
            </a:r>
          </a:p>
          <a:p>
            <a:pPr eaLnBrk="1" hangingPunct="1">
              <a:spcBef>
                <a:spcPct val="0"/>
              </a:spcBef>
            </a:pPr>
            <a:endParaRPr lang="en-US" dirty="0"/>
          </a:p>
          <a:p>
            <a:pPr eaLnBrk="1" hangingPunct="1">
              <a:spcBef>
                <a:spcPct val="0"/>
              </a:spcBef>
            </a:pPr>
            <a:r>
              <a:rPr lang="en-IN" dirty="0"/>
              <a:t>Assets = liabilities + equity. Starting balance, Assets = $12,300 cash + $3,000 accounts receivable + $500 office supplies $20,000 land. Liabilities = $500 accounts payable. Equity = $30,000 common stock, contributed capital + $8,500 service revenue, retained earnings minus $2,000 rent expense, retained earnings minus $1,200 salaries expense, retained earnings. Transaction 7, $300 cash subtracted from assets and $300 accounts payable subtracted from liabilities. Ending balance, Assets = $12,000 cash + $3,000 accounts receivable + $500 office supplies + $20,000 land, Liabilities = $200 accounts payable; Equity = $30,000 common stock, contributed capital + $8,500 service revenue, retained earnings minus $2,000 rent expense, retained earnings minus $1,200 salaries expense, retained earnings. $12,000 + $3,000 + $500 + $20,000 = $200 + $30,000 + $8,500 minus $2,000 minus $1,200.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40</a:t>
            </a:fld>
            <a:endParaRPr lang="en-US" dirty="0"/>
          </a:p>
        </p:txBody>
      </p:sp>
    </p:spTree>
    <p:extLst>
      <p:ext uri="{BB962C8B-B14F-4D97-AF65-F5344CB8AC3E}">
        <p14:creationId xmlns:p14="http://schemas.microsoft.com/office/powerpoint/2010/main" val="37420110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In Transaction 8, Smart Touch Learning collects $2,000 from the client to whom services were provided in Transaction 5. Note that while cash increases, the amount owed to Smart Touch Learning from the customer declines by an equal amount.</a:t>
            </a:r>
          </a:p>
          <a:p>
            <a:pPr eaLnBrk="1" hangingPunct="1">
              <a:spcBef>
                <a:spcPct val="0"/>
              </a:spcBef>
            </a:pPr>
            <a:endParaRPr lang="en-US" dirty="0"/>
          </a:p>
          <a:p>
            <a:pPr eaLnBrk="1" hangingPunct="1">
              <a:spcBef>
                <a:spcPct val="0"/>
              </a:spcBef>
            </a:pPr>
            <a:r>
              <a:rPr lang="en-IN" dirty="0"/>
              <a:t>Assets = liabilities + equity. Starting balance, Assets = $12,000 cash + $3,000 accounts receivable + $500 office supplies + $20,000 land, Liabilities = $200 accounts payable, Equity = $30,000 common stock + $8,500 service revenue - $2,000 rent expense minus $1,200 salaries expense. Transaction 8, added $2,000 cash to assets and subtracted $2,000 accounts receivable from assets. Ending balance: Assets = $14,000 cash + $1,000 accounts receivable + $500 office supplies + $20,000 land, Liabilities = $200 accounts payable, Equity = $30,000 common stock + $8,500 service revenue minus $2,000 rent expense minus $1,200. $14,000 + $1,000 + $500 + $20,000 = $200 + $30,000 + $8,500 - $2,000 minus $1,200.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41</a:t>
            </a:fld>
            <a:endParaRPr lang="en-US" dirty="0"/>
          </a:p>
        </p:txBody>
      </p:sp>
    </p:spTree>
    <p:extLst>
      <p:ext uri="{BB962C8B-B14F-4D97-AF65-F5344CB8AC3E}">
        <p14:creationId xmlns:p14="http://schemas.microsoft.com/office/powerpoint/2010/main" val="18001372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In Transaction 9, Smart Touch Learning distributes a dividend to Sheena Bright, thereby decreasing Cash and Equity. </a:t>
            </a:r>
          </a:p>
          <a:p>
            <a:endParaRPr lang="en-US" dirty="0"/>
          </a:p>
          <a:p>
            <a:r>
              <a:rPr lang="en-IN" dirty="0"/>
              <a:t>Assets = liabilities + equity. Starting balance: Assets = $14,000 cash + $1,000 accounts receivable + $500 office supplies + $20,000 land, Liabilities = $200 accounts payable, Equity = $30,000 common stock + $8,500 service revenue - $2,000 rent expense minus $1,200 salaries expense. Transaction 9. $5,000 cash subtracted from assets and $5,000 dividends, retained earnings subtracted equity. Ending balance, Assets = $9,000 cash + $1,000 accounts receivable + $500 office supplies + $20,000 land, Liabilities = $200 accounts payable, Equity = $30,000 common stock - $5,000 dividends + $8,500 service revenue minus $2,000 rent expense minus $1,200. $9,000 + $1,000 + $500 + $20,000 = $200 + $30,000 - $5,000 + $8,500 - $2,000 - $1,200.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42</a:t>
            </a:fld>
            <a:endParaRPr lang="en-US" dirty="0"/>
          </a:p>
        </p:txBody>
      </p:sp>
    </p:spTree>
    <p:extLst>
      <p:ext uri="{BB962C8B-B14F-4D97-AF65-F5344CB8AC3E}">
        <p14:creationId xmlns:p14="http://schemas.microsoft.com/office/powerpoint/2010/main" val="41704268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Exhibit F:1-6 shows the nine accounting transactions and provides a summary for the ending account balances.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43</a:t>
            </a:fld>
            <a:endParaRPr lang="en-US" dirty="0"/>
          </a:p>
        </p:txBody>
      </p:sp>
    </p:spTree>
    <p:extLst>
      <p:ext uri="{BB962C8B-B14F-4D97-AF65-F5344CB8AC3E}">
        <p14:creationId xmlns:p14="http://schemas.microsoft.com/office/powerpoint/2010/main" val="63805611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pPr eaLnBrk="1" hangingPunct="1">
              <a:spcBef>
                <a:spcPct val="0"/>
              </a:spcBef>
            </a:pPr>
            <a:r>
              <a:rPr lang="en-US" dirty="0"/>
              <a:t>Notice the Assets equals $30,500, and the Liabilities plus Equity also equals $30,500. </a:t>
            </a:r>
          </a:p>
          <a:p>
            <a:pPr eaLnBrk="1" hangingPunct="1">
              <a:spcBef>
                <a:spcPct val="0"/>
              </a:spcBef>
            </a:pPr>
            <a:endParaRPr lang="en-US" dirty="0"/>
          </a:p>
          <a:p>
            <a:pPr eaLnBrk="1" hangingPunct="1">
              <a:spcBef>
                <a:spcPct val="0"/>
              </a:spcBef>
            </a:pPr>
            <a:r>
              <a:rPr lang="en-US" dirty="0"/>
              <a:t>Each transaction and balance described in the following table occupies a new row of the analysis, with the amount above the balance single-underlined to indicate a calculation. In any given row, the sum of the amounts in the Assets columns equals the sum of the amounts in the Liabilities and Equity columns. The following accounting equations define assets, liabilities, and equity for the value shown in the table. Assets = liabilities + equity. Assets = cash + accounts receivable + office supplies + land. Liabilities = accounts payable. Equity = contributed capital + retained earnings. Contributed capital = common stock.</a:t>
            </a:r>
          </a:p>
          <a:p>
            <a:pPr eaLnBrk="1" hangingPunct="1">
              <a:spcBef>
                <a:spcPct val="0"/>
              </a:spcBef>
            </a:pPr>
            <a:r>
              <a:rPr lang="en-US" dirty="0"/>
              <a:t>Retained earnings = minus dividends + service revenue minus rent expense minus salaries expense. A Table has 17 Row s and 11 columns. The columns have the following headings from left to right. Transaction or balance, Cash, Accounts Receivable, Office Supplies, Land, Accounts Payable, Common stock, Dividends, Service revenue, Rent expense, Salaries expense, . The Row entries are as follows. Line 1. 1, 30000, blank, blank, blank, Blank, 30000, blank, blank, blank, blank. Line 2. 2, negative 20,000, blank, blank, 20000, blank, blank, blank, blank, blank, blank. Line 3. Balance, 10000, blank, blank, 20000, blank, 30000, blank, blank, blank, blank. Line 4. 3, blank, blank, 500, blank, 500, blank, blank, blank, blank, blank. Line 5. Balance, 10000, blank, 500, 20000, 500, 30000, blank, blank, blank, blank. Line 6. 4, 5500, blank, blank, blank, blank, blank, blank, 5500, blank, blank. Line 7. Balance, 15500, blank, 500, 20000, 500, 30000, blank, 5500, blank, blank. Line 8. 5, blank, 3000, blank, blank, blank, blank, blank, 3000, blank, blank. Line 9. Balance, 15500, 3000, 500, 20000, 500, 30000, blank, 8500, blank, blank. Line 10. 6, negative 3,200, blank, blank, blank, blank, blank, blank, blank, negative 2,000, negative 1,200. Line 11. Balance, 12300, 3000, 500, 20000, 500, 30000, blank, 8500, 2000, 1200. Line 12. 7, negative 300, blank, blank, blank, negative 300, blank, blank, blank, blank, blank. Line 13. Balance, 12000, 3000, 500, 20000, 200, 30000, blank, 8500, 2000, 1200. Line 14. 8, 2000, negative 2,000, blank, blank, blank, blank, blank, blank, blank, blank. Line 15. Balance, 14000, 1000, 500, 20000, 200, 30000, blank, 8500, 2000, 1200. Line 16. 9, negative 5,000, blank, blank, blank, blank, blank, negative 5,000, blank, blank, blank. Line 17. Balance, 9000, 1000, 500, 20000, 200, 30000, 5000, 8500, 2000, 1200.</a:t>
            </a:r>
          </a:p>
        </p:txBody>
      </p:sp>
      <p:sp>
        <p:nvSpPr>
          <p:cNvPr id="4" name="Slide Number Placeholder 3"/>
          <p:cNvSpPr>
            <a:spLocks noGrp="1"/>
          </p:cNvSpPr>
          <p:nvPr>
            <p:ph type="sldNum" sz="quarter" idx="10"/>
          </p:nvPr>
        </p:nvSpPr>
        <p:spPr/>
        <p:txBody>
          <a:bodyPr/>
          <a:lstStyle/>
          <a:p>
            <a:fld id="{A73D6722-9B4D-4E29-B226-C325925A8118}" type="slidenum">
              <a:rPr lang="en-US" smtClean="0"/>
              <a:pPr/>
              <a:t>44</a:t>
            </a:fld>
            <a:endParaRPr lang="en-US" dirty="0"/>
          </a:p>
        </p:txBody>
      </p:sp>
    </p:spTree>
    <p:extLst>
      <p:ext uri="{BB962C8B-B14F-4D97-AF65-F5344CB8AC3E}">
        <p14:creationId xmlns:p14="http://schemas.microsoft.com/office/powerpoint/2010/main" val="15456873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73D6722-9B4D-4E29-B226-C325925A8118}" type="slidenum">
              <a:rPr lang="en-US" smtClean="0"/>
              <a:pPr/>
              <a:t>45</a:t>
            </a:fld>
            <a:endParaRPr lang="en-US" dirty="0"/>
          </a:p>
        </p:txBody>
      </p:sp>
    </p:spTree>
    <p:extLst>
      <p:ext uri="{BB962C8B-B14F-4D97-AF65-F5344CB8AC3E}">
        <p14:creationId xmlns:p14="http://schemas.microsoft.com/office/powerpoint/2010/main" val="4775936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Using the data summarized in Exhibit F:1-6, the four main financial statements are prepared. The first financial statement prepared is the income statement, followed by the statement of retained earnings. The balance sheet is the third statement prepared, and the statement of cash flows is the final report prepared.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46</a:t>
            </a:fld>
            <a:endParaRPr lang="en-US" dirty="0"/>
          </a:p>
        </p:txBody>
      </p:sp>
    </p:spTree>
    <p:extLst>
      <p:ext uri="{BB962C8B-B14F-4D97-AF65-F5344CB8AC3E}">
        <p14:creationId xmlns:p14="http://schemas.microsoft.com/office/powerpoint/2010/main" val="29193100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The income statement provides information about profitability for a particular period for a business. </a:t>
            </a:r>
          </a:p>
          <a:p>
            <a:endParaRPr lang="en-US" dirty="0"/>
          </a:p>
          <a:p>
            <a:r>
              <a:rPr lang="en-US" dirty="0"/>
              <a:t>The statement of retained earnings informs users how much of the earnings were retained and reinvested in the company. </a:t>
            </a:r>
          </a:p>
          <a:p>
            <a:endParaRPr lang="en-US" dirty="0"/>
          </a:p>
          <a:p>
            <a:r>
              <a:rPr lang="en-US" dirty="0"/>
              <a:t>The balance sheet reports the business entity’s economic resources (assets), the amount of debt owed to creditors (liabilities), and the net worth of the entity (equity). The balance sheet shows the financial position of the company. The statement</a:t>
            </a:r>
            <a:r>
              <a:rPr lang="en-US" baseline="0" dirty="0"/>
              <a:t> of cash flows shows how cans changed over the period.</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47</a:t>
            </a:fld>
            <a:endParaRPr lang="en-US" dirty="0"/>
          </a:p>
        </p:txBody>
      </p:sp>
    </p:spTree>
    <p:extLst>
      <p:ext uri="{BB962C8B-B14F-4D97-AF65-F5344CB8AC3E}">
        <p14:creationId xmlns:p14="http://schemas.microsoft.com/office/powerpoint/2010/main" val="9501088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a:t>The income statement represents a summary of a business entity’s revenues and expenses for a period of time. The income statement tells whether the business generated net income or suffered a net loss. Only revenues and expenses are reported on the income statement. </a:t>
            </a:r>
          </a:p>
          <a:p>
            <a:endParaRPr lang="en-US" dirty="0"/>
          </a:p>
          <a:p>
            <a:r>
              <a:rPr lang="en-IN" dirty="0"/>
              <a:t>At the top of the following statement, the header includes the name of the business, the title of the statement, and the time period. An income statement always represents a period of time, for example, a month or year. In the right column, the revenue accounts are always listed first and then </a:t>
            </a:r>
            <a:r>
              <a:rPr lang="en-IN" dirty="0" err="1"/>
              <a:t>subtotaled</a:t>
            </a:r>
            <a:r>
              <a:rPr lang="en-IN" dirty="0"/>
              <a:t> if necessary. In the middle column, each expense is listed separately from largest to smallest and then </a:t>
            </a:r>
            <a:r>
              <a:rPr lang="en-IN" dirty="0" err="1"/>
              <a:t>subtotaled</a:t>
            </a:r>
            <a:r>
              <a:rPr lang="en-IN" dirty="0"/>
              <a:t> if necessary. At the bottom of the right column, the net income is calculated as total revenues minus total expenses. As with all financial statements in this chapter, the following statement contains dollar amounts, with amounts in parentheses begin subtracted. A single underline in a cell indicates a calculation using the amounts in and above the cell. A double underline indicates the amount in the cell is a total. An income statement for Smart Touch Learning for the month ended November 30, 20 24. A Table has 7 Row s and 3 columns. The columns have the following headings from left to right. Account, Account amount , Account totals, . The Row entries are as follows. Line 1. Revenues., blank, blank. Line 2.  Service Revenue, blank, $8,500. Line 3. Expenses., blank, blank. Line 4.  Rent Expense, $2,000, blank. Line 5.  Salaries Expense, 1200, blank. Line 6.   Total Expenses, blank, 3200. Line 7. Net Income, blank, $5,300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48</a:t>
            </a:fld>
            <a:endParaRPr lang="en-US" dirty="0"/>
          </a:p>
        </p:txBody>
      </p:sp>
    </p:spTree>
    <p:extLst>
      <p:ext uri="{BB962C8B-B14F-4D97-AF65-F5344CB8AC3E}">
        <p14:creationId xmlns:p14="http://schemas.microsoft.com/office/powerpoint/2010/main" val="357419622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The statement of retained earnings shows the changes in retained earnings for a business entity during a time period. The net income or loss from the income statement is transferred from the income statement. </a:t>
            </a:r>
          </a:p>
          <a:p>
            <a:endParaRPr lang="en-US" dirty="0"/>
          </a:p>
          <a:p>
            <a:r>
              <a:rPr lang="en-IN" dirty="0"/>
              <a:t>At the top of the following statement, the header includes the name of the business, the title of the statement, and the time period. A statement of retained earnings always represents a period of time.</a:t>
            </a:r>
          </a:p>
          <a:p>
            <a:r>
              <a:rPr lang="en-IN" dirty="0"/>
              <a:t>In the first line, the beginning retained earnings is $0 because Smart Touch Learning began this month; therefore, it had no beginning retained earnings. The beginning retained earnings will always be the ending retained earnings from the previous time period. In the second line, net income is transferred from the income statement. The dividends are subtracted from retained earnings. If there had been a net loss rather than a net income, this would also be subtracted. A statement of retained earnings for Smart Touch Learning for the month ended November, 30, 20 24. A Table has 5 Row s and 2 columns. The columns have the following headings from left to right. Account, Dollar amount. The Row entries are as follows. Line 1. Retained Earnings, November 1, 20 24, $0. Line 2. Net income for the month, 5300. Line 3. Blank, 5300. Line 4. Dividends, Negative 5,000, shown within parenthesis. Line 5. Retained Earnings, November 30, 20 24, $300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49</a:t>
            </a:fld>
            <a:endParaRPr lang="en-US" dirty="0"/>
          </a:p>
        </p:txBody>
      </p:sp>
    </p:spTree>
    <p:extLst>
      <p:ext uri="{BB962C8B-B14F-4D97-AF65-F5344CB8AC3E}">
        <p14:creationId xmlns:p14="http://schemas.microsoft.com/office/powerpoint/2010/main" val="2094067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Accounting is the information system that measures business activities, processes the information into reports, and communicates the results to decision makers. Accounting is the language of business. The better you understand the language of business, the better you can manage your own business, be a valuable employee, or make wise investment decisions.</a:t>
            </a:r>
          </a:p>
        </p:txBody>
      </p:sp>
      <p:sp>
        <p:nvSpPr>
          <p:cNvPr id="4" name="Slide Number Placeholder 3"/>
          <p:cNvSpPr>
            <a:spLocks noGrp="1"/>
          </p:cNvSpPr>
          <p:nvPr>
            <p:ph type="sldNum" sz="quarter" idx="10"/>
          </p:nvPr>
        </p:nvSpPr>
        <p:spPr/>
        <p:txBody>
          <a:bodyPr/>
          <a:lstStyle/>
          <a:p>
            <a:fld id="{A73D6722-9B4D-4E29-B226-C325925A8118}" type="slidenum">
              <a:rPr lang="en-US" smtClean="0"/>
              <a:pPr/>
              <a:t>5</a:t>
            </a:fld>
            <a:endParaRPr lang="en-US" dirty="0"/>
          </a:p>
        </p:txBody>
      </p:sp>
    </p:spTree>
    <p:extLst>
      <p:ext uri="{BB962C8B-B14F-4D97-AF65-F5344CB8AC3E}">
        <p14:creationId xmlns:p14="http://schemas.microsoft.com/office/powerpoint/2010/main" val="20640781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a:t>The balance sheet lists a business entity’s assets, liabilities, and stockholders’ equity as of a specific date. The balance sheet is a snapshot of the entity. </a:t>
            </a:r>
          </a:p>
          <a:p>
            <a:endParaRPr lang="en-US" dirty="0"/>
          </a:p>
          <a:p>
            <a:r>
              <a:rPr lang="en-IN" dirty="0"/>
              <a:t>Notice that the data is different. The balance sheet shows the date as a specific date, not a period of time. On the left half of the sheet, each asset account is listed separately and then </a:t>
            </a:r>
            <a:r>
              <a:rPr lang="en-IN" dirty="0" err="1"/>
              <a:t>totaled</a:t>
            </a:r>
            <a:r>
              <a:rPr lang="en-IN" dirty="0"/>
              <a:t>. Cash is always listed first. At the top of the sheet’s right half, liabilities are listed separately and then </a:t>
            </a:r>
            <a:r>
              <a:rPr lang="en-IN" dirty="0" err="1"/>
              <a:t>totaled</a:t>
            </a:r>
            <a:r>
              <a:rPr lang="en-IN" dirty="0"/>
              <a:t>. Liabilities that are to be paid are listed first. Retained Earnings is taken directly from the statement of retained earnings. As shown by the amounts in Total Assets and Total Liabilities and Stockholders’ Equity, the balance sheet must always balance. Assets = liabilities + equity. A balance sheet for Smart Touch Learning, November 30, 20 24. A Table has 6 Row s and 2 columns. The columns have the following headings from left to right. Assets, Dollar amount. The Row entries are as follows. Line 1. Cash, $9,000. Line 2. Accounts Receivable, 1000. Line 3. Office Supplies, 500. Line 4. Land, 20000. Line 5. Blank, Blank. Line 6. Total Assets, $30,500 . For Liability, A Table has 1 Row s and 2 columns. The columns have the following headings from left to right. Liabilities, Dollar amount. The Row entries are as follows. Line 1. Accounts Payable, $200.  For Stockholders’ Equity. A Table has 4 Row s and 2 columns. The columns have the following headings from left to right. Account, Dollar Amount. The Row entries are as follows. Line 1. Common Stock, 30000. Line 2. Retained Earnings, 300. Line 3. Total Stockholders’ Equity, 30300. Line 4. Total Liabilities and Stockholders’ Equity, $30,500 .</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50</a:t>
            </a:fld>
            <a:endParaRPr lang="en-US" dirty="0"/>
          </a:p>
        </p:txBody>
      </p:sp>
    </p:spTree>
    <p:extLst>
      <p:ext uri="{BB962C8B-B14F-4D97-AF65-F5344CB8AC3E}">
        <p14:creationId xmlns:p14="http://schemas.microsoft.com/office/powerpoint/2010/main" val="183796469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a:t>The statement of cash flows reports the change in cash during the period. The ending cash balance on the statement of cash flows is the same as the ending cash reported on the balance sheet. The statement of cash flows is divided into three sections: operating, investing, and financing. </a:t>
            </a:r>
          </a:p>
          <a:p>
            <a:endParaRPr lang="en-US" dirty="0"/>
          </a:p>
          <a:p>
            <a:r>
              <a:rPr lang="en-IN" dirty="0"/>
              <a:t>At the top of the following statement, the heading includes the name of the business, the title of the statement, and the time period. A statement of cash flows always represents a period of time.</a:t>
            </a:r>
          </a:p>
          <a:p>
            <a:r>
              <a:rPr lang="en-IN" dirty="0"/>
              <a:t>Each dollar amount is calculated by evaluating the cash column on Exhibit 1-6. For example, collections from customers is calculated by adding the cash received from customers in Transaction 4 ($5,500) plus Transaction 8, $2,000. As listed in rows 1 to 7, the operating activities involve cash receipts for services provided and payment of cash payments for expenses paid. As listed in rows 8 to 10, investing activities include the purchase and sale of land and equipment for cash. As listed in rows 11 to 14, financing activities include issuance of stock to stockholders and payment of cash dividends. In the bottom row, the ending cash balance must match the cash balance on the balance sheet. A statement of cash flows for Smart Touch Learning for the month ended November 30, 20 24. A Table has 17 Row s and 3 columns. The columns have the following headings from left to right. Account, Debit, Credit, . The Row entries are as follows. Line 1. Cash from operating activities:, Blank, blank. Line 2. Receipts:, Blank, blank. Line 3.  Collections from customers, Blank, $7,500. Line 4. Payments, Blank, blank. Line 5.  To suppliers, Negative 2,300, shown within parenthesis, blank. Line 6.  To employees, Negative 1,200, shown within parenthesis, Negative 3,500, shown within parenthesis. Line 7.   Net cash provided by operating activities, blank, 4000. Line 8. Cash flows from investing activities:, Blank, blank. Line 9.  Acquisition of land, Negative 20,000, shown within parenthesis, blank. Line 10.   Net cash used by investing activities, Blank, Negative 20,000, shown within parenthesis. Line 11. Cash flows from financing activities:, Blank, blank. Line 12.  Issued common stock, 30000, blank. Line 13.  Payment of cash dividends, Negative 5,000, shown within parenthesis, blank. Line 14.   Net cash provided by financing activities, Blank, 25000. Line 15. Net increase in cash, Blank, 9000. Line 16. Cash balance, November 1, 20 24, Blank, 0. Line 17. Cash balance, November 30, 20 24, Blank, 9000.</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51</a:t>
            </a:fld>
            <a:endParaRPr lang="en-US" dirty="0"/>
          </a:p>
        </p:txBody>
      </p:sp>
    </p:spTree>
    <p:extLst>
      <p:ext uri="{BB962C8B-B14F-4D97-AF65-F5344CB8AC3E}">
        <p14:creationId xmlns:p14="http://schemas.microsoft.com/office/powerpoint/2010/main" val="197928152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73D6722-9B4D-4E29-B226-C325925A8118}" type="slidenum">
              <a:rPr lang="en-US" smtClean="0"/>
              <a:pPr/>
              <a:t>52</a:t>
            </a:fld>
            <a:endParaRPr lang="en-US" dirty="0"/>
          </a:p>
        </p:txBody>
      </p:sp>
    </p:spTree>
    <p:extLst>
      <p:ext uri="{BB962C8B-B14F-4D97-AF65-F5344CB8AC3E}">
        <p14:creationId xmlns:p14="http://schemas.microsoft.com/office/powerpoint/2010/main" val="331405710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Return on assets is a tool users of financial statements use to determine how well a company is performing. Return on assets measures how well a company uses its assets to generate net income. The formula to calculate return on assets is Net income / Average total assets.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53</a:t>
            </a:fld>
            <a:endParaRPr lang="en-US" dirty="0"/>
          </a:p>
        </p:txBody>
      </p:sp>
    </p:spTree>
    <p:extLst>
      <p:ext uri="{BB962C8B-B14F-4D97-AF65-F5344CB8AC3E}">
        <p14:creationId xmlns:p14="http://schemas.microsoft.com/office/powerpoint/2010/main" val="25251878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For investors to evaluate whether Kohl’s 6.2% ROA is good or bad, they should compare it to the ROAs of competing companies, such as Target Corporation and J.C. Penney Corporation, Inc. If Target Corporation’s ROA was 7.2% and J.C. Penney Corporation’s ROA was (3.2%), then Kohl’s and Target have stronger ROAs than J.C. Penney Corporation. This means that Kohl’s and Target produce more profit per every dollar of assets than J.C. Penney does. In fact, J.C. Penney did not earn a profit in 2018, but instead had a net loss as indicated by its negative ROA.</a:t>
            </a:r>
          </a:p>
          <a:p>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54</a:t>
            </a:fld>
            <a:endParaRPr lang="en-US" dirty="0"/>
          </a:p>
        </p:txBody>
      </p:sp>
    </p:spTree>
    <p:extLst>
      <p:ext uri="{BB962C8B-B14F-4D97-AF65-F5344CB8AC3E}">
        <p14:creationId xmlns:p14="http://schemas.microsoft.com/office/powerpoint/2010/main" val="311786682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83" name="Shape 383"/>
          <p:cNvSpPr txBox="1">
            <a:spLocks noGrp="1"/>
          </p:cNvSpPr>
          <p:nvPr>
            <p:ph type="sldNum" idx="12"/>
          </p:nvPr>
        </p:nvSpPr>
        <p:spPr>
          <a:xfrm>
            <a:off x="3884612" y="8685213"/>
            <a:ext cx="2971800" cy="457200"/>
          </a:xfrm>
          <a:prstGeom prst="rect">
            <a:avLst/>
          </a:prstGeom>
        </p:spPr>
        <p:txBody>
          <a:bodyPr lIns="91425" tIns="45700" rIns="91425" bIns="45700" anchor="b" anchorCtr="0">
            <a:noAutofit/>
          </a:bodyPr>
          <a:lstStyle/>
          <a:p>
            <a:pPr lvl="0">
              <a:spcBef>
                <a:spcPts val="0"/>
              </a:spcBef>
              <a:buClr>
                <a:srgbClr val="000000"/>
              </a:buClr>
              <a:buSzPct val="25000"/>
              <a:buFont typeface="Arial"/>
              <a:buNone/>
            </a:pPr>
            <a:fld id="{00000000-1234-1234-1234-123412341234}" type="slidenum">
              <a:rPr lang="en-US"/>
              <a:t>55</a:t>
            </a:fld>
            <a:endParaRPr lang="en-US" dirty="0"/>
          </a:p>
        </p:txBody>
      </p:sp>
    </p:spTree>
    <p:extLst>
      <p:ext uri="{BB962C8B-B14F-4D97-AF65-F5344CB8AC3E}">
        <p14:creationId xmlns:p14="http://schemas.microsoft.com/office/powerpoint/2010/main" val="3552171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Accountants participate in a broad range of activities, such as the investigation of financial evidence, the development of computer programs to process accounting information, and the communication of financial results to interested parties. Accounting is used every day to help make good business decisions. </a:t>
            </a:r>
          </a:p>
          <a:p>
            <a:endParaRPr lang="en-US" dirty="0"/>
          </a:p>
          <a:p>
            <a:r>
              <a:rPr lang="en-US" dirty="0"/>
              <a:t>The Pathways vision model was created to help students and the public understand what accounting is and how its is used in business decision making. Accounting starts with economic activities that accountants review and evaluate using critical thinking and judgment. Accountants play a critical role in supporting a prosperous society. </a:t>
            </a:r>
          </a:p>
          <a:p>
            <a:endParaRPr lang="en-US" dirty="0"/>
          </a:p>
          <a:p>
            <a:r>
              <a:rPr lang="en-IN" dirty="0"/>
              <a:t>Accounting involves critical thinking. Economic activity leads to shades of </a:t>
            </a:r>
            <a:r>
              <a:rPr lang="en-IN" dirty="0" err="1"/>
              <a:t>gray</a:t>
            </a:r>
            <a:r>
              <a:rPr lang="en-IN" dirty="0"/>
              <a:t> that must be interpreted using accounting judgments. Accounting judgments produce useful information that leads to good decisions. These decisions have consequences for future economic activity and accounting judgments, and they contribute to a prosperous society.</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6</a:t>
            </a:fld>
            <a:endParaRPr lang="en-US" dirty="0"/>
          </a:p>
        </p:txBody>
      </p:sp>
    </p:spTree>
    <p:extLst>
      <p:ext uri="{BB962C8B-B14F-4D97-AF65-F5344CB8AC3E}">
        <p14:creationId xmlns:p14="http://schemas.microsoft.com/office/powerpoint/2010/main" val="1433241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spcBef>
                <a:spcPct val="0"/>
              </a:spcBef>
            </a:pPr>
            <a:r>
              <a:rPr lang="en-US" dirty="0"/>
              <a:t>Accounting is divided into two fields: financial accounting and managerial</a:t>
            </a:r>
            <a:r>
              <a:rPr lang="en-US" baseline="0" dirty="0"/>
              <a:t> </a:t>
            </a:r>
            <a:r>
              <a:rPr lang="en-US" dirty="0"/>
              <a:t>accounting. Financial accounting provides information for external decision makers, such as outside investors, lenders, customers, and government entities. </a:t>
            </a:r>
          </a:p>
          <a:p>
            <a:pPr eaLnBrk="1" hangingPunct="1">
              <a:spcBef>
                <a:spcPct val="0"/>
              </a:spcBef>
            </a:pPr>
            <a:endParaRPr lang="en-US" dirty="0"/>
          </a:p>
          <a:p>
            <a:pPr eaLnBrk="1" hangingPunct="1">
              <a:spcBef>
                <a:spcPct val="0"/>
              </a:spcBef>
            </a:pPr>
            <a:r>
              <a:rPr lang="en-US" dirty="0"/>
              <a:t>Managerial accounting focuses on information for internal decision makers, such as the company’s managers and employees. </a:t>
            </a:r>
          </a:p>
          <a:p>
            <a:pPr eaLnBrk="1" hangingPunct="1">
              <a:spcBef>
                <a:spcPct val="0"/>
              </a:spcBef>
            </a:pPr>
            <a:endParaRPr lang="en-US" dirty="0"/>
          </a:p>
          <a:p>
            <a:pPr eaLnBrk="1" hangingPunct="1">
              <a:spcBef>
                <a:spcPct val="0"/>
              </a:spcBef>
            </a:pPr>
            <a:r>
              <a:rPr lang="en-IN" dirty="0"/>
              <a:t>Financial Accounting involves external decision makers: Should I invest in the business? Is the business profitable? Should we lend money to the business? Can the business pay us back?</a:t>
            </a:r>
          </a:p>
          <a:p>
            <a:pPr eaLnBrk="1" hangingPunct="1">
              <a:spcBef>
                <a:spcPct val="0"/>
              </a:spcBef>
            </a:pPr>
            <a:r>
              <a:rPr lang="en-IN" dirty="0"/>
              <a:t>Managerial accounting involves internal decision makers: How much money should the business budget for production? Should the business expand to a new location? How do actual costs compare to budgeted costs?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7</a:t>
            </a:fld>
            <a:endParaRPr lang="en-US" dirty="0"/>
          </a:p>
        </p:txBody>
      </p:sp>
    </p:spTree>
    <p:extLst>
      <p:ext uri="{BB962C8B-B14F-4D97-AF65-F5344CB8AC3E}">
        <p14:creationId xmlns:p14="http://schemas.microsoft.com/office/powerpoint/2010/main" val="51561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Individuals use accounting information to make</a:t>
            </a:r>
            <a:r>
              <a:rPr lang="en-US" baseline="0" dirty="0"/>
              <a:t> decisions such as how much money to save for college or to purchase a new computer. Business owners use accounting information to set goals, measure progress toward those goals, and make adjustments when needed. Outside investors have an ownership interest in the business and often provide money to get a business started. A creditor is any person or business to whom the business owes money. And taxing authorities collect taxes levied on a business’s income or assets.</a:t>
            </a:r>
            <a:endParaRPr lang="en-US" dirty="0"/>
          </a:p>
        </p:txBody>
      </p:sp>
      <p:sp>
        <p:nvSpPr>
          <p:cNvPr id="4" name="Slide Number Placeholder 3"/>
          <p:cNvSpPr>
            <a:spLocks noGrp="1"/>
          </p:cNvSpPr>
          <p:nvPr>
            <p:ph type="sldNum" sz="quarter" idx="10"/>
          </p:nvPr>
        </p:nvSpPr>
        <p:spPr/>
        <p:txBody>
          <a:bodyPr/>
          <a:lstStyle/>
          <a:p>
            <a:fld id="{A73D6722-9B4D-4E29-B226-C325925A8118}" type="slidenum">
              <a:rPr lang="en-US" smtClean="0"/>
              <a:pPr/>
              <a:t>8</a:t>
            </a:fld>
            <a:endParaRPr lang="en-US" dirty="0"/>
          </a:p>
        </p:txBody>
      </p:sp>
    </p:spTree>
    <p:extLst>
      <p:ext uri="{BB962C8B-B14F-4D97-AF65-F5344CB8AC3E}">
        <p14:creationId xmlns:p14="http://schemas.microsoft.com/office/powerpoint/2010/main" val="16733064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Certified Public Accountants (CPAs) are licensed professional accountants who service the general public. CPAs work for public accounting firms, businesses, government entities, or educational institutions. To become a CPA you must meet educational and/or experience requirements (that vary by state) and pass a qualifying exam. Chartered Global Management Accountant (CGMAs) are professional accountants that have advanced knowledge in finance, operations, strategy, and management. The American Institute of Certified Public Accountants (AICPA) Web site (http://</a:t>
            </a:r>
            <a:r>
              <a:rPr lang="en-US" dirty="0" err="1"/>
              <a:t>www.thiswaytocpa.com</a:t>
            </a:r>
            <a:r>
              <a:rPr lang="en-US" dirty="0"/>
              <a:t>) contains a wealth of information about becoming a CPA or CGMA, career opportunities, and exam requirements.</a:t>
            </a:r>
          </a:p>
          <a:p>
            <a:endParaRPr lang="en-US" dirty="0"/>
          </a:p>
          <a:p>
            <a:r>
              <a:rPr lang="en-US" dirty="0"/>
              <a:t>Certified Management Accountants (CMAs) are certified professionals who specialize in accounting and financial management. Generally, CMAs work for a single company. Visit the Institute of Management Accountants (IMA) Web site for more information: </a:t>
            </a:r>
            <a:r>
              <a:rPr lang="en-US" dirty="0">
                <a:hlinkClick r:id="rId3"/>
              </a:rPr>
              <a:t>http://www.imanet.org</a:t>
            </a:r>
            <a:r>
              <a:rPr lang="en-US" dirty="0"/>
              <a:t>. </a:t>
            </a:r>
          </a:p>
          <a:p>
            <a:endParaRPr lang="en-US" dirty="0"/>
          </a:p>
          <a:p>
            <a:r>
              <a:rPr lang="en-US" dirty="0"/>
              <a:t>Accountants generally work either in public, private, or governmental accounting. </a:t>
            </a:r>
          </a:p>
        </p:txBody>
      </p:sp>
      <p:sp>
        <p:nvSpPr>
          <p:cNvPr id="4" name="Slide Number Placeholder 3"/>
          <p:cNvSpPr>
            <a:spLocks noGrp="1"/>
          </p:cNvSpPr>
          <p:nvPr>
            <p:ph type="sldNum" sz="quarter" idx="10"/>
          </p:nvPr>
        </p:nvSpPr>
        <p:spPr/>
        <p:txBody>
          <a:bodyPr/>
          <a:lstStyle/>
          <a:p>
            <a:fld id="{A73D6722-9B4D-4E29-B226-C325925A8118}" type="slidenum">
              <a:rPr lang="en-US" smtClean="0"/>
              <a:pPr/>
              <a:t>9</a:t>
            </a:fld>
            <a:endParaRPr lang="en-US" dirty="0"/>
          </a:p>
        </p:txBody>
      </p:sp>
    </p:spTree>
    <p:extLst>
      <p:ext uri="{BB962C8B-B14F-4D97-AF65-F5344CB8AC3E}">
        <p14:creationId xmlns:p14="http://schemas.microsoft.com/office/powerpoint/2010/main" val="29229977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latin typeface="+mj-lt"/>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pic>
        <p:nvPicPr>
          <p:cNvPr id="8" name="Picture 7"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5800" y="6434394"/>
            <a:ext cx="918000" cy="279915"/>
          </a:xfrm>
          <a:prstGeom prst="rect">
            <a:avLst/>
          </a:prstGeom>
        </p:spPr>
      </p:pic>
      <p:sp>
        <p:nvSpPr>
          <p:cNvPr id="11" name="TextBox 10">
            <a:extLst>
              <a:ext uri="{FF2B5EF4-FFF2-40B4-BE49-F238E27FC236}">
                <a16:creationId xmlns:a16="http://schemas.microsoft.com/office/drawing/2014/main" id="{FA0AF1BB-264D-4B40-A13A-BFD997574F05}"/>
              </a:ext>
            </a:extLst>
          </p:cNvPr>
          <p:cNvSpPr txBox="1"/>
          <p:nvPr userDrawn="1"/>
        </p:nvSpPr>
        <p:spPr>
          <a:xfrm>
            <a:off x="2819400" y="6428601"/>
            <a:ext cx="6019800" cy="276999"/>
          </a:xfrm>
          <a:prstGeom prst="rect">
            <a:avLst/>
          </a:prstGeom>
          <a:noFill/>
        </p:spPr>
        <p:txBody>
          <a:bodyPr wrap="square" rtlCol="0">
            <a:spAutoFit/>
          </a:bodyPr>
          <a:lstStyle/>
          <a:p>
            <a:pPr>
              <a:buClrTx/>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2020, 2018, 2016 Pearson Education, Inc. All Rights Reserved</a:t>
            </a:r>
          </a:p>
        </p:txBody>
      </p:sp>
    </p:spTree>
    <p:extLst>
      <p:ext uri="{BB962C8B-B14F-4D97-AF65-F5344CB8AC3E}">
        <p14:creationId xmlns:p14="http://schemas.microsoft.com/office/powerpoint/2010/main" val="887980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154799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3/17/2021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
        <p:nvSpPr>
          <p:cNvPr id="6" name="Title 7"/>
          <p:cNvSpPr>
            <a:spLocks noGrp="1"/>
          </p:cNvSpPr>
          <p:nvPr>
            <p:ph type="title"/>
          </p:nvPr>
        </p:nvSpPr>
        <p:spPr>
          <a:xfrm>
            <a:off x="457200" y="215372"/>
            <a:ext cx="8229600" cy="1097280"/>
          </a:xfrm>
        </p:spPr>
        <p:txBody>
          <a:bodyPr/>
          <a:lstStyle/>
          <a:p>
            <a:r>
              <a:rPr lang="en-US" dirty="0"/>
              <a:t>Click to edit Master title style</a:t>
            </a:r>
          </a:p>
        </p:txBody>
      </p:sp>
      <p:sp>
        <p:nvSpPr>
          <p:cNvPr id="7" name="Content Placeholder 2"/>
          <p:cNvSpPr>
            <a:spLocks noGrp="1"/>
          </p:cNvSpPr>
          <p:nvPr>
            <p:ph idx="1"/>
          </p:nvPr>
        </p:nvSpPr>
        <p:spPr>
          <a:xfrm>
            <a:off x="457200" y="1600201"/>
            <a:ext cx="8229600" cy="914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57200" y="2667000"/>
            <a:ext cx="3886200" cy="2438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4"/>
          </p:nvPr>
        </p:nvSpPr>
        <p:spPr>
          <a:xfrm>
            <a:off x="4419600" y="2667000"/>
            <a:ext cx="4267200" cy="2438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16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4" name="Date Placeholder 13"/>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15" name="Slide Number Placeholder 14"/>
          <p:cNvSpPr>
            <a:spLocks noGrp="1"/>
          </p:cNvSpPr>
          <p:nvPr>
            <p:ph type="sldNum" sz="quarter" idx="11"/>
          </p:nvPr>
        </p:nvSpPr>
        <p:spPr/>
        <p:txBody>
          <a:bodyPr/>
          <a:lstStyle/>
          <a:p>
            <a:fld id="{200B2350-5261-4F5C-9DF5-EF0D264FC8D2}" type="slidenum">
              <a:rPr lang="en-US" smtClean="0"/>
              <a:pPr/>
              <a:t>‹#›</a:t>
            </a:fld>
            <a:endParaRPr lang="en-US" dirty="0"/>
          </a:p>
        </p:txBody>
      </p:sp>
      <p:sp>
        <p:nvSpPr>
          <p:cNvPr id="16" name="Footer Placeholder 15"/>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37547041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8551265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3/17/2021</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997400" y="6434394"/>
            <a:ext cx="918000" cy="279915"/>
          </a:xfrm>
          <a:prstGeom prst="rect">
            <a:avLst/>
          </a:prstGeom>
        </p:spPr>
      </p:pic>
      <p:sp>
        <p:nvSpPr>
          <p:cNvPr id="9" name="TextBox 8">
            <a:extLst>
              <a:ext uri="{FF2B5EF4-FFF2-40B4-BE49-F238E27FC236}">
                <a16:creationId xmlns:a16="http://schemas.microsoft.com/office/drawing/2014/main" id="{EE7F93BB-3AB6-934E-9464-7ABA2593C1FF}"/>
              </a:ext>
            </a:extLst>
          </p:cNvPr>
          <p:cNvSpPr txBox="1"/>
          <p:nvPr userDrawn="1"/>
        </p:nvSpPr>
        <p:spPr>
          <a:xfrm>
            <a:off x="93969" y="6407663"/>
            <a:ext cx="6555729" cy="276999"/>
          </a:xfrm>
          <a:prstGeom prst="rect">
            <a:avLst/>
          </a:prstGeom>
          <a:noFill/>
        </p:spPr>
        <p:txBody>
          <a:bodyPr wrap="square" rtlCol="0">
            <a:spAutoFit/>
          </a:bodyPr>
          <a:lstStyle/>
          <a:p>
            <a:pPr>
              <a:buClrTx/>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2020, 2018, 2016 Pearson Education, Inc. All Rights Reserved</a:t>
            </a:r>
          </a:p>
        </p:txBody>
      </p:sp>
    </p:spTree>
    <p:extLst>
      <p:ext uri="{BB962C8B-B14F-4D97-AF65-F5344CB8AC3E}">
        <p14:creationId xmlns:p14="http://schemas.microsoft.com/office/powerpoint/2010/main" val="3711136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3" name="Content Placeholder 2"/>
          <p:cNvSpPr>
            <a:spLocks noGrp="1"/>
          </p:cNvSpPr>
          <p:nvPr>
            <p:ph sz="quarter" idx="18"/>
          </p:nvPr>
        </p:nvSpPr>
        <p:spPr>
          <a:xfrm>
            <a:off x="5029200" y="4745038"/>
            <a:ext cx="3657600" cy="1057275"/>
          </a:xfrm>
        </p:spPr>
        <p:txBody>
          <a:bodyPr/>
          <a:lstStyle>
            <a:lvl1pPr marL="101600" indent="0">
              <a:buNone/>
              <a:defRPr sz="1800">
                <a:latin typeface="+mn-lt"/>
              </a:defRPr>
            </a:lvl1pPr>
            <a:lvl2pPr marL="558800" indent="0">
              <a:buNone/>
              <a:defRPr sz="1800">
                <a:latin typeface="+mn-lt"/>
              </a:defRPr>
            </a:lvl2pPr>
            <a:lvl3pPr marL="1016000" indent="0">
              <a:buNone/>
              <a:defRPr sz="1800">
                <a:latin typeface="+mn-lt"/>
              </a:defRPr>
            </a:lvl3pPr>
            <a:lvl4pPr marL="1473200" indent="0">
              <a:buNone/>
              <a:defRPr sz="1800">
                <a:latin typeface="+mn-lt"/>
              </a:defRPr>
            </a:lvl4pPr>
            <a:lvl5pPr marL="1930400" indent="0">
              <a:buNone/>
              <a:defRPr sz="1800">
                <a:latin typeface="+mn-lt"/>
              </a:defRPr>
            </a:lvl5pPr>
          </a:lstStyle>
          <a:p>
            <a:pPr lvl="0"/>
            <a:endParaRPr lang="en-IN" dirty="0"/>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893761"/>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3575561137"/>
      </p:ext>
    </p:extLst>
  </p:cSld>
  <p:clrMapOvr>
    <a:masterClrMapping/>
  </p:clrMapOvr>
  <p:extLst>
    <p:ext uri="{DCECCB84-F9BA-43D5-87BE-67443E8EF086}">
      <p15:sldGuideLst xmlns:p15="http://schemas.microsoft.com/office/powerpoint/2012/main">
        <p15:guide id="1" orient="horz" pos="4176">
          <p15:clr>
            <a:srgbClr val="FBAE40"/>
          </p15:clr>
        </p15:guide>
        <p15:guide id="2"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latin typeface="+mj-lt"/>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pic>
        <p:nvPicPr>
          <p:cNvPr id="8" name="Picture 7"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85800" y="6434394"/>
            <a:ext cx="918000" cy="279915"/>
          </a:xfrm>
          <a:prstGeom prst="rect">
            <a:avLst/>
          </a:prstGeom>
        </p:spPr>
      </p:pic>
      <p:sp>
        <p:nvSpPr>
          <p:cNvPr id="11" name="TextBox 10">
            <a:extLst>
              <a:ext uri="{FF2B5EF4-FFF2-40B4-BE49-F238E27FC236}">
                <a16:creationId xmlns:a16="http://schemas.microsoft.com/office/drawing/2014/main" id="{FA0AF1BB-264D-4B40-A13A-BFD997574F05}"/>
              </a:ext>
            </a:extLst>
          </p:cNvPr>
          <p:cNvSpPr txBox="1"/>
          <p:nvPr userDrawn="1"/>
        </p:nvSpPr>
        <p:spPr>
          <a:xfrm>
            <a:off x="2819400" y="6428601"/>
            <a:ext cx="6019800" cy="276999"/>
          </a:xfrm>
          <a:prstGeom prst="rect">
            <a:avLst/>
          </a:prstGeom>
          <a:noFill/>
        </p:spPr>
        <p:txBody>
          <a:bodyPr wrap="square" rtlCol="0">
            <a:spAutoFit/>
          </a:bodyPr>
          <a:lstStyle/>
          <a:p>
            <a:pPr>
              <a:buClrTx/>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2020, 2018, 2016 Pearson Education, Inc. All Rights Reserved</a:t>
            </a:r>
          </a:p>
        </p:txBody>
      </p:sp>
    </p:spTree>
    <p:extLst>
      <p:ext uri="{BB962C8B-B14F-4D97-AF65-F5344CB8AC3E}">
        <p14:creationId xmlns:p14="http://schemas.microsoft.com/office/powerpoint/2010/main" val="36592605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lvl1pPr>
              <a:defRPr>
                <a:latin typeface="+mj-lt"/>
              </a:defRPr>
            </a:lvl1pPr>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pic>
        <p:nvPicPr>
          <p:cNvPr id="15" name="Picture 14"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3600" y="6434394"/>
            <a:ext cx="918000" cy="279915"/>
          </a:xfrm>
          <a:prstGeom prst="rect">
            <a:avLst/>
          </a:prstGeom>
        </p:spPr>
      </p:pic>
      <p:sp>
        <p:nvSpPr>
          <p:cNvPr id="21" name="Text Placeholder 20">
            <a:extLst>
              <a:ext uri="{FF2B5EF4-FFF2-40B4-BE49-F238E27FC236}">
                <a16:creationId xmlns:a16="http://schemas.microsoft.com/office/drawing/2014/main" id="{B276BE51-B211-4FAD-8091-41CB4D0F534F}"/>
              </a:ext>
            </a:extLst>
          </p:cNvPr>
          <p:cNvSpPr>
            <a:spLocks noGrp="1"/>
          </p:cNvSpPr>
          <p:nvPr>
            <p:ph type="body" sz="quarter" idx="16"/>
          </p:nvPr>
        </p:nvSpPr>
        <p:spPr>
          <a:xfrm>
            <a:off x="457200" y="1371600"/>
            <a:ext cx="8229600" cy="228600"/>
          </a:xfrm>
        </p:spPr>
        <p:txBody>
          <a:bodyPr/>
          <a:lstStyle>
            <a:lvl1pPr marL="0" indent="0">
              <a:buNone/>
              <a:defRPr/>
            </a:lvl1pPr>
          </a:lstStyle>
          <a:p>
            <a:pPr lvl="0"/>
            <a:r>
              <a:rPr lang="en-US" dirty="0"/>
              <a:t>Click to edit Master text styles</a:t>
            </a:r>
          </a:p>
        </p:txBody>
      </p:sp>
      <p:sp>
        <p:nvSpPr>
          <p:cNvPr id="2" name="Date Placeholder 1">
            <a:extLst>
              <a:ext uri="{FF2B5EF4-FFF2-40B4-BE49-F238E27FC236}">
                <a16:creationId xmlns:a16="http://schemas.microsoft.com/office/drawing/2014/main" id="{7B5D7369-1484-4EC8-BE72-58A82C3E5E7F}"/>
              </a:ext>
            </a:extLst>
          </p:cNvPr>
          <p:cNvSpPr>
            <a:spLocks noGrp="1"/>
          </p:cNvSpPr>
          <p:nvPr>
            <p:ph type="dt" sz="half" idx="17"/>
          </p:nvPr>
        </p:nvSpPr>
        <p:spPr/>
        <p:txBody>
          <a:bodyPr/>
          <a:lstStyle/>
          <a:p>
            <a:fld id="{A9DF6EFB-3F44-496C-A842-1E0B3D3B975A}" type="datetimeFigureOut">
              <a:rPr lang="en-US" smtClean="0"/>
              <a:pPr/>
              <a:t>3/17/2021</a:t>
            </a:fld>
            <a:endParaRPr lang="en-US" dirty="0"/>
          </a:p>
        </p:txBody>
      </p:sp>
      <p:sp>
        <p:nvSpPr>
          <p:cNvPr id="3" name="Footer Placeholder 2">
            <a:extLst>
              <a:ext uri="{FF2B5EF4-FFF2-40B4-BE49-F238E27FC236}">
                <a16:creationId xmlns:a16="http://schemas.microsoft.com/office/drawing/2014/main" id="{61EB3F88-3299-46D5-B47D-B61F62EE5FC1}"/>
              </a:ext>
            </a:extLst>
          </p:cNvPr>
          <p:cNvSpPr>
            <a:spLocks noGrp="1"/>
          </p:cNvSpPr>
          <p:nvPr>
            <p:ph type="ftr" sz="quarter" idx="18"/>
          </p:nvPr>
        </p:nvSpPr>
        <p:spPr/>
        <p:txBody>
          <a:bodyPr/>
          <a:lstStyle/>
          <a:p>
            <a:endParaRPr lang="en-US" dirty="0"/>
          </a:p>
        </p:txBody>
      </p:sp>
      <p:sp>
        <p:nvSpPr>
          <p:cNvPr id="4" name="Slide Number Placeholder 3">
            <a:extLst>
              <a:ext uri="{FF2B5EF4-FFF2-40B4-BE49-F238E27FC236}">
                <a16:creationId xmlns:a16="http://schemas.microsoft.com/office/drawing/2014/main" id="{962D4EC2-89F0-416D-8532-2CC715B6AE4A}"/>
              </a:ext>
            </a:extLst>
          </p:cNvPr>
          <p:cNvSpPr>
            <a:spLocks noGrp="1"/>
          </p:cNvSpPr>
          <p:nvPr>
            <p:ph type="sldNum" sz="quarter" idx="19"/>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4159277294"/>
      </p:ext>
    </p:extLst>
  </p:cSld>
  <p:clrMapOvr>
    <a:masterClrMapping/>
  </p:clrMapOvr>
  <p:hf sldNum="0"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dirty="0"/>
              <a:t>Click to edit Master title style</a:t>
            </a:r>
          </a:p>
        </p:txBody>
      </p:sp>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3/17/2021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6350326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3/17/2021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443963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lvl1pPr>
              <a:defRPr>
                <a:latin typeface="+mj-lt"/>
              </a:defRPr>
            </a:lvl1pPr>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pic>
        <p:nvPicPr>
          <p:cNvPr id="15" name="Picture 14"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3600" y="6434394"/>
            <a:ext cx="918000" cy="279915"/>
          </a:xfrm>
          <a:prstGeom prst="rect">
            <a:avLst/>
          </a:prstGeom>
        </p:spPr>
      </p:pic>
      <p:sp>
        <p:nvSpPr>
          <p:cNvPr id="21" name="Text Placeholder 20">
            <a:extLst>
              <a:ext uri="{FF2B5EF4-FFF2-40B4-BE49-F238E27FC236}">
                <a16:creationId xmlns:a16="http://schemas.microsoft.com/office/drawing/2014/main" id="{B276BE51-B211-4FAD-8091-41CB4D0F534F}"/>
              </a:ext>
            </a:extLst>
          </p:cNvPr>
          <p:cNvSpPr>
            <a:spLocks noGrp="1"/>
          </p:cNvSpPr>
          <p:nvPr>
            <p:ph type="body" sz="quarter" idx="16"/>
          </p:nvPr>
        </p:nvSpPr>
        <p:spPr>
          <a:xfrm>
            <a:off x="457200" y="1371600"/>
            <a:ext cx="8229600" cy="228600"/>
          </a:xfrm>
        </p:spPr>
        <p:txBody>
          <a:bodyPr/>
          <a:lstStyle>
            <a:lvl1pPr marL="0" indent="0">
              <a:buNone/>
              <a:defRPr/>
            </a:lvl1pPr>
          </a:lstStyle>
          <a:p>
            <a:pPr lvl="0"/>
            <a:r>
              <a:rPr lang="en-US" dirty="0"/>
              <a:t>Click to edit Master text styles</a:t>
            </a:r>
          </a:p>
        </p:txBody>
      </p:sp>
      <p:sp>
        <p:nvSpPr>
          <p:cNvPr id="2" name="Date Placeholder 1">
            <a:extLst>
              <a:ext uri="{FF2B5EF4-FFF2-40B4-BE49-F238E27FC236}">
                <a16:creationId xmlns:a16="http://schemas.microsoft.com/office/drawing/2014/main" id="{7B5D7369-1484-4EC8-BE72-58A82C3E5E7F}"/>
              </a:ext>
            </a:extLst>
          </p:cNvPr>
          <p:cNvSpPr>
            <a:spLocks noGrp="1"/>
          </p:cNvSpPr>
          <p:nvPr>
            <p:ph type="dt" sz="half" idx="17"/>
          </p:nvPr>
        </p:nvSpPr>
        <p:spPr/>
        <p:txBody>
          <a:bodyPr/>
          <a:lstStyle/>
          <a:p>
            <a:fld id="{A9DF6EFB-3F44-496C-A842-1E0B3D3B975A}" type="datetimeFigureOut">
              <a:rPr lang="en-US" smtClean="0"/>
              <a:pPr/>
              <a:t>3/17/2021</a:t>
            </a:fld>
            <a:endParaRPr lang="en-US" dirty="0"/>
          </a:p>
        </p:txBody>
      </p:sp>
      <p:sp>
        <p:nvSpPr>
          <p:cNvPr id="3" name="Footer Placeholder 2">
            <a:extLst>
              <a:ext uri="{FF2B5EF4-FFF2-40B4-BE49-F238E27FC236}">
                <a16:creationId xmlns:a16="http://schemas.microsoft.com/office/drawing/2014/main" id="{61EB3F88-3299-46D5-B47D-B61F62EE5FC1}"/>
              </a:ext>
            </a:extLst>
          </p:cNvPr>
          <p:cNvSpPr>
            <a:spLocks noGrp="1"/>
          </p:cNvSpPr>
          <p:nvPr>
            <p:ph type="ftr" sz="quarter" idx="18"/>
          </p:nvPr>
        </p:nvSpPr>
        <p:spPr/>
        <p:txBody>
          <a:bodyPr/>
          <a:lstStyle/>
          <a:p>
            <a:endParaRPr lang="en-US" dirty="0"/>
          </a:p>
        </p:txBody>
      </p:sp>
      <p:sp>
        <p:nvSpPr>
          <p:cNvPr id="4" name="Slide Number Placeholder 3">
            <a:extLst>
              <a:ext uri="{FF2B5EF4-FFF2-40B4-BE49-F238E27FC236}">
                <a16:creationId xmlns:a16="http://schemas.microsoft.com/office/drawing/2014/main" id="{962D4EC2-89F0-416D-8532-2CC715B6AE4A}"/>
              </a:ext>
            </a:extLst>
          </p:cNvPr>
          <p:cNvSpPr>
            <a:spLocks noGrp="1"/>
          </p:cNvSpPr>
          <p:nvPr>
            <p:ph type="sldNum" sz="quarter" idx="19"/>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981062836"/>
      </p:ext>
    </p:extLst>
  </p:cSld>
  <p:clrMapOvr>
    <a:masterClrMapping/>
  </p:clrMapOvr>
  <p:hf sldNum="0"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4525963"/>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3/17/2021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428434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six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76199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3/17/2021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7" name="Content Placeholder 2">
            <a:extLst>
              <a:ext uri="{FF2B5EF4-FFF2-40B4-BE49-F238E27FC236}">
                <a16:creationId xmlns:a16="http://schemas.microsoft.com/office/drawing/2014/main" id="{1AB6B450-21A2-469F-B6FA-9B1275130244}"/>
              </a:ext>
            </a:extLst>
          </p:cNvPr>
          <p:cNvSpPr>
            <a:spLocks noGrp="1"/>
          </p:cNvSpPr>
          <p:nvPr>
            <p:ph idx="13"/>
          </p:nvPr>
        </p:nvSpPr>
        <p:spPr>
          <a:xfrm>
            <a:off x="457200" y="2514600"/>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Content Placeholder 2">
            <a:extLst>
              <a:ext uri="{FF2B5EF4-FFF2-40B4-BE49-F238E27FC236}">
                <a16:creationId xmlns:a16="http://schemas.microsoft.com/office/drawing/2014/main" id="{91622A2A-FC52-4143-9F31-809C3C405182}"/>
              </a:ext>
            </a:extLst>
          </p:cNvPr>
          <p:cNvSpPr>
            <a:spLocks noGrp="1"/>
          </p:cNvSpPr>
          <p:nvPr>
            <p:ph idx="14"/>
          </p:nvPr>
        </p:nvSpPr>
        <p:spPr>
          <a:xfrm>
            <a:off x="457200" y="3218409"/>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Content Placeholder 2">
            <a:extLst>
              <a:ext uri="{FF2B5EF4-FFF2-40B4-BE49-F238E27FC236}">
                <a16:creationId xmlns:a16="http://schemas.microsoft.com/office/drawing/2014/main" id="{68533878-EFF3-4516-AB6C-139C173242C9}"/>
              </a:ext>
            </a:extLst>
          </p:cNvPr>
          <p:cNvSpPr>
            <a:spLocks noGrp="1"/>
          </p:cNvSpPr>
          <p:nvPr>
            <p:ph idx="15"/>
          </p:nvPr>
        </p:nvSpPr>
        <p:spPr>
          <a:xfrm>
            <a:off x="457200" y="3938844"/>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3" name="Content Placeholder 2">
            <a:extLst>
              <a:ext uri="{FF2B5EF4-FFF2-40B4-BE49-F238E27FC236}">
                <a16:creationId xmlns:a16="http://schemas.microsoft.com/office/drawing/2014/main" id="{1C88F434-BB3A-455E-A59C-1C3EDEF826CC}"/>
              </a:ext>
            </a:extLst>
          </p:cNvPr>
          <p:cNvSpPr>
            <a:spLocks noGrp="1"/>
          </p:cNvSpPr>
          <p:nvPr>
            <p:ph idx="16"/>
          </p:nvPr>
        </p:nvSpPr>
        <p:spPr>
          <a:xfrm>
            <a:off x="457200" y="4675905"/>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4" name="Content Placeholder 2">
            <a:extLst>
              <a:ext uri="{FF2B5EF4-FFF2-40B4-BE49-F238E27FC236}">
                <a16:creationId xmlns:a16="http://schemas.microsoft.com/office/drawing/2014/main" id="{93588AF6-8BDF-4E82-AA71-242F66A432EA}"/>
              </a:ext>
            </a:extLst>
          </p:cNvPr>
          <p:cNvSpPr>
            <a:spLocks noGrp="1"/>
          </p:cNvSpPr>
          <p:nvPr>
            <p:ph idx="17"/>
          </p:nvPr>
        </p:nvSpPr>
        <p:spPr>
          <a:xfrm>
            <a:off x="457200" y="5410200"/>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Tree>
    <p:extLst>
      <p:ext uri="{BB962C8B-B14F-4D97-AF65-F5344CB8AC3E}">
        <p14:creationId xmlns:p14="http://schemas.microsoft.com/office/powerpoint/2010/main" val="769839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Content and text placeholder">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76199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5" name="Content Placeholder 4"/>
          <p:cNvSpPr>
            <a:spLocks noGrp="1"/>
          </p:cNvSpPr>
          <p:nvPr>
            <p:ph sz="quarter" idx="14"/>
          </p:nvPr>
        </p:nvSpPr>
        <p:spPr>
          <a:xfrm>
            <a:off x="457200" y="2514600"/>
            <a:ext cx="8229600" cy="762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Content Placeholder 10"/>
          <p:cNvSpPr>
            <a:spLocks noGrp="1"/>
          </p:cNvSpPr>
          <p:nvPr>
            <p:ph sz="quarter" idx="15"/>
          </p:nvPr>
        </p:nvSpPr>
        <p:spPr>
          <a:xfrm>
            <a:off x="457200" y="3276600"/>
            <a:ext cx="8305800" cy="685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3/17/2021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4" name="Text Placeholder 3">
            <a:extLst>
              <a:ext uri="{FF2B5EF4-FFF2-40B4-BE49-F238E27FC236}">
                <a16:creationId xmlns:a16="http://schemas.microsoft.com/office/drawing/2014/main" id="{ABF28647-F813-447D-88B7-99FC02E90623}"/>
              </a:ext>
            </a:extLst>
          </p:cNvPr>
          <p:cNvSpPr>
            <a:spLocks noGrp="1"/>
          </p:cNvSpPr>
          <p:nvPr>
            <p:ph type="body" sz="quarter" idx="13"/>
          </p:nvPr>
        </p:nvSpPr>
        <p:spPr>
          <a:xfrm>
            <a:off x="457200" y="4038600"/>
            <a:ext cx="8305800" cy="129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21590694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4880177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3/17/2021</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997400" y="6434394"/>
            <a:ext cx="918000" cy="279915"/>
          </a:xfrm>
          <a:prstGeom prst="rect">
            <a:avLst/>
          </a:prstGeom>
        </p:spPr>
      </p:pic>
      <p:sp>
        <p:nvSpPr>
          <p:cNvPr id="9" name="TextBox 8">
            <a:extLst>
              <a:ext uri="{FF2B5EF4-FFF2-40B4-BE49-F238E27FC236}">
                <a16:creationId xmlns:a16="http://schemas.microsoft.com/office/drawing/2014/main" id="{67C8D3FF-7953-3D43-A928-5CDA50B4DE71}"/>
              </a:ext>
            </a:extLst>
          </p:cNvPr>
          <p:cNvSpPr txBox="1"/>
          <p:nvPr userDrawn="1"/>
        </p:nvSpPr>
        <p:spPr>
          <a:xfrm>
            <a:off x="228600" y="6400800"/>
            <a:ext cx="6555729" cy="276999"/>
          </a:xfrm>
          <a:prstGeom prst="rect">
            <a:avLst/>
          </a:prstGeom>
          <a:noFill/>
        </p:spPr>
        <p:txBody>
          <a:bodyPr wrap="square" rtlCol="0">
            <a:spAutoFit/>
          </a:bodyPr>
          <a:lstStyle/>
          <a:p>
            <a:pPr>
              <a:buClrTx/>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2020, 2018, 2016 Pearson Education, Inc. All Rights Reserved</a:t>
            </a:r>
          </a:p>
        </p:txBody>
      </p:sp>
    </p:spTree>
    <p:extLst>
      <p:ext uri="{BB962C8B-B14F-4D97-AF65-F5344CB8AC3E}">
        <p14:creationId xmlns:p14="http://schemas.microsoft.com/office/powerpoint/2010/main" val="12666078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73863782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3/17/2021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
        <p:nvSpPr>
          <p:cNvPr id="6" name="Title 7"/>
          <p:cNvSpPr>
            <a:spLocks noGrp="1"/>
          </p:cNvSpPr>
          <p:nvPr>
            <p:ph type="title"/>
          </p:nvPr>
        </p:nvSpPr>
        <p:spPr>
          <a:xfrm>
            <a:off x="457200" y="215372"/>
            <a:ext cx="8229600" cy="1097280"/>
          </a:xfrm>
        </p:spPr>
        <p:txBody>
          <a:bodyPr/>
          <a:lstStyle/>
          <a:p>
            <a:r>
              <a:rPr lang="en-US" dirty="0"/>
              <a:t>Click to edit Master title style</a:t>
            </a:r>
          </a:p>
        </p:txBody>
      </p:sp>
      <p:sp>
        <p:nvSpPr>
          <p:cNvPr id="7" name="Content Placeholder 2"/>
          <p:cNvSpPr>
            <a:spLocks noGrp="1"/>
          </p:cNvSpPr>
          <p:nvPr>
            <p:ph idx="1"/>
          </p:nvPr>
        </p:nvSpPr>
        <p:spPr>
          <a:xfrm>
            <a:off x="457200" y="1600201"/>
            <a:ext cx="8229600" cy="914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57200" y="2667000"/>
            <a:ext cx="3886200" cy="2438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4"/>
          </p:nvPr>
        </p:nvSpPr>
        <p:spPr>
          <a:xfrm>
            <a:off x="4419600" y="2667000"/>
            <a:ext cx="4267200" cy="2438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10098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16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4" name="Date Placeholder 13"/>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15" name="Slide Number Placeholder 14"/>
          <p:cNvSpPr>
            <a:spLocks noGrp="1"/>
          </p:cNvSpPr>
          <p:nvPr>
            <p:ph type="sldNum" sz="quarter" idx="11"/>
          </p:nvPr>
        </p:nvSpPr>
        <p:spPr/>
        <p:txBody>
          <a:bodyPr/>
          <a:lstStyle/>
          <a:p>
            <a:fld id="{200B2350-5261-4F5C-9DF5-EF0D264FC8D2}" type="slidenum">
              <a:rPr lang="en-US" smtClean="0"/>
              <a:pPr/>
              <a:t>‹#›</a:t>
            </a:fld>
            <a:endParaRPr lang="en-US" dirty="0"/>
          </a:p>
        </p:txBody>
      </p:sp>
      <p:sp>
        <p:nvSpPr>
          <p:cNvPr id="16" name="Footer Placeholder 15"/>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417057574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7406491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3/17/2021</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Picture 6"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997400" y="6434394"/>
            <a:ext cx="918000" cy="279915"/>
          </a:xfrm>
          <a:prstGeom prst="rect">
            <a:avLst/>
          </a:prstGeom>
        </p:spPr>
      </p:pic>
      <p:sp>
        <p:nvSpPr>
          <p:cNvPr id="9" name="TextBox 8">
            <a:extLst>
              <a:ext uri="{FF2B5EF4-FFF2-40B4-BE49-F238E27FC236}">
                <a16:creationId xmlns:a16="http://schemas.microsoft.com/office/drawing/2014/main" id="{EE7F93BB-3AB6-934E-9464-7ABA2593C1FF}"/>
              </a:ext>
            </a:extLst>
          </p:cNvPr>
          <p:cNvSpPr txBox="1"/>
          <p:nvPr userDrawn="1"/>
        </p:nvSpPr>
        <p:spPr>
          <a:xfrm>
            <a:off x="93969" y="6407663"/>
            <a:ext cx="6555729" cy="276999"/>
          </a:xfrm>
          <a:prstGeom prst="rect">
            <a:avLst/>
          </a:prstGeom>
          <a:noFill/>
        </p:spPr>
        <p:txBody>
          <a:bodyPr wrap="square" rtlCol="0">
            <a:spAutoFit/>
          </a:bodyPr>
          <a:lstStyle/>
          <a:p>
            <a:pPr>
              <a:buClrTx/>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2020, 2018, 2016 Pearson Education, Inc. All Rights Reserved</a:t>
            </a:r>
          </a:p>
        </p:txBody>
      </p:sp>
    </p:spTree>
    <p:extLst>
      <p:ext uri="{BB962C8B-B14F-4D97-AF65-F5344CB8AC3E}">
        <p14:creationId xmlns:p14="http://schemas.microsoft.com/office/powerpoint/2010/main" val="1020261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dirty="0"/>
              <a:t>Click to edit Master title style</a:t>
            </a:r>
          </a:p>
        </p:txBody>
      </p:sp>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3/17/2021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On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6"/>
            <a:ext cx="8229600" cy="44342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Tree>
    <p:extLst>
      <p:ext uri="{BB962C8B-B14F-4D97-AF65-F5344CB8AC3E}">
        <p14:creationId xmlns:p14="http://schemas.microsoft.com/office/powerpoint/2010/main" val="785407717"/>
      </p:ext>
    </p:extLst>
  </p:cSld>
  <p:clrMapOvr>
    <a:masterClrMapping/>
  </p:clrMapOvr>
  <p:extLst>
    <p:ext uri="{DCECCB84-F9BA-43D5-87BE-67443E8EF086}">
      <p15:sldGuideLst xmlns:p15="http://schemas.microsoft.com/office/powerpoint/2012/main">
        <p15:guide id="2" pos="28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Chapter Opener-add copyright">
    <p:spTree>
      <p:nvGrpSpPr>
        <p:cNvPr id="1" name="Shape 37"/>
        <p:cNvGrpSpPr/>
        <p:nvPr/>
      </p:nvGrpSpPr>
      <p:grpSpPr>
        <a:xfrm>
          <a:off x="0" y="0"/>
          <a:ext cx="0" cy="0"/>
          <a:chOff x="0" y="0"/>
          <a:chExt cx="0" cy="0"/>
        </a:xfrm>
      </p:grpSpPr>
      <p:sp>
        <p:nvSpPr>
          <p:cNvPr id="38" name="Title Placeholder"/>
          <p:cNvSpPr txBox="1">
            <a:spLocks noGrp="1"/>
          </p:cNvSpPr>
          <p:nvPr>
            <p:ph type="title"/>
          </p:nvPr>
        </p:nvSpPr>
        <p:spPr>
          <a:xfrm>
            <a:off x="457200" y="215371"/>
            <a:ext cx="8229600" cy="622828"/>
          </a:xfrm>
          <a:prstGeom prst="rect">
            <a:avLst/>
          </a:prstGeom>
          <a:noFill/>
          <a:ln>
            <a:noFill/>
          </a:ln>
        </p:spPr>
        <p:txBody>
          <a:bodyPr lIns="91425" tIns="91425" rIns="91425" bIns="91425" anchor="ctr"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Content Placeholder"/>
          <p:cNvSpPr txBox="1">
            <a:spLocks noGrp="1"/>
          </p:cNvSpPr>
          <p:nvPr>
            <p:ph type="body" idx="1"/>
          </p:nvPr>
        </p:nvSpPr>
        <p:spPr>
          <a:xfrm>
            <a:off x="457200" y="958098"/>
            <a:ext cx="8229600" cy="478970"/>
          </a:xfrm>
          <a:prstGeom prst="rect">
            <a:avLst/>
          </a:prstGeom>
          <a:noFill/>
          <a:ln>
            <a:noFill/>
          </a:ln>
        </p:spPr>
        <p:txBody>
          <a:bodyPr lIns="91425" tIns="91425" rIns="91425" bIns="91425" anchor="ctr" anchorCtr="0"/>
          <a:lstStyle>
            <a:lvl1pPr marL="0" marR="0" lvl="0" indent="0" algn="l" rtl="0">
              <a:spcBef>
                <a:spcPts val="0"/>
              </a:spcBef>
              <a:buClr>
                <a:srgbClr val="007FA3"/>
              </a:buClr>
              <a:buFont typeface="Arial"/>
              <a:buNone/>
              <a:defRPr sz="2000" b="0" i="0" u="none" strike="noStrike" cap="none">
                <a:solidFill>
                  <a:srgbClr val="007FA3"/>
                </a:solidFill>
                <a:latin typeface="+mn-lt"/>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 name="Content Placeholder 3">
            <a:extLst>
              <a:ext uri="{FF2B5EF4-FFF2-40B4-BE49-F238E27FC236}">
                <a16:creationId xmlns:a16="http://schemas.microsoft.com/office/drawing/2014/main" id="{6EE677B9-EC76-47FA-B8D6-49D033518C61}"/>
              </a:ext>
            </a:extLst>
          </p:cNvPr>
          <p:cNvSpPr>
            <a:spLocks noGrp="1"/>
          </p:cNvSpPr>
          <p:nvPr>
            <p:ph sz="quarter" idx="13" hasCustomPrompt="1"/>
          </p:nvPr>
        </p:nvSpPr>
        <p:spPr>
          <a:xfrm>
            <a:off x="457200" y="1600200"/>
            <a:ext cx="4397375" cy="4525963"/>
          </a:xfrm>
        </p:spPr>
        <p:txBody>
          <a:bodyPr/>
          <a:lstStyle>
            <a:lvl1pPr marL="101600" indent="0">
              <a:buNone/>
              <a:defRPr/>
            </a:lvl1pPr>
          </a:lstStyle>
          <a:p>
            <a:pPr lvl="0"/>
            <a:r>
              <a:rPr lang="en-US" dirty="0"/>
              <a:t>Image of front cover</a:t>
            </a:r>
          </a:p>
        </p:txBody>
      </p:sp>
      <p:sp>
        <p:nvSpPr>
          <p:cNvPr id="3" name="Content Placeholder 2"/>
          <p:cNvSpPr>
            <a:spLocks noGrp="1"/>
          </p:cNvSpPr>
          <p:nvPr>
            <p:ph sz="quarter" idx="18"/>
          </p:nvPr>
        </p:nvSpPr>
        <p:spPr>
          <a:xfrm>
            <a:off x="5029200" y="4745038"/>
            <a:ext cx="3657600" cy="1057275"/>
          </a:xfrm>
        </p:spPr>
        <p:txBody>
          <a:bodyPr/>
          <a:lstStyle>
            <a:lvl1pPr marL="101600" indent="0">
              <a:buNone/>
              <a:defRPr sz="1800">
                <a:latin typeface="+mn-lt"/>
              </a:defRPr>
            </a:lvl1pPr>
            <a:lvl2pPr marL="558800" indent="0">
              <a:buNone/>
              <a:defRPr sz="1800">
                <a:latin typeface="+mn-lt"/>
              </a:defRPr>
            </a:lvl2pPr>
            <a:lvl3pPr marL="1016000" indent="0">
              <a:buNone/>
              <a:defRPr sz="1800">
                <a:latin typeface="+mn-lt"/>
              </a:defRPr>
            </a:lvl3pPr>
            <a:lvl4pPr marL="1473200" indent="0">
              <a:buNone/>
              <a:defRPr sz="1800">
                <a:latin typeface="+mn-lt"/>
              </a:defRPr>
            </a:lvl4pPr>
            <a:lvl5pPr marL="1930400" indent="0">
              <a:buNone/>
              <a:defRPr sz="1800">
                <a:latin typeface="+mn-lt"/>
              </a:defRPr>
            </a:lvl5pPr>
          </a:lstStyle>
          <a:p>
            <a:pPr lvl="0"/>
            <a:endParaRPr lang="en-IN" dirty="0"/>
          </a:p>
        </p:txBody>
      </p:sp>
      <p:sp>
        <p:nvSpPr>
          <p:cNvPr id="6" name="Content Placeholder 5">
            <a:extLst>
              <a:ext uri="{FF2B5EF4-FFF2-40B4-BE49-F238E27FC236}">
                <a16:creationId xmlns:a16="http://schemas.microsoft.com/office/drawing/2014/main" id="{F4ED3915-2147-4382-A599-2376CC8854D1}"/>
              </a:ext>
            </a:extLst>
          </p:cNvPr>
          <p:cNvSpPr>
            <a:spLocks noGrp="1"/>
          </p:cNvSpPr>
          <p:nvPr>
            <p:ph sz="quarter" idx="14" hasCustomPrompt="1"/>
          </p:nvPr>
        </p:nvSpPr>
        <p:spPr>
          <a:xfrm>
            <a:off x="5029200" y="1600200"/>
            <a:ext cx="3657600" cy="1492250"/>
          </a:xfrm>
        </p:spPr>
        <p:txBody>
          <a:bodyPr anchor="b"/>
          <a:lstStyle>
            <a:lvl1pPr marL="101600" indent="0" algn="ctr">
              <a:buNone/>
              <a:defRPr sz="3000" b="1">
                <a:latin typeface="+mn-lt"/>
              </a:defRPr>
            </a:lvl1pPr>
            <a:lvl2pPr marL="558800" indent="0">
              <a:buNone/>
              <a:defRPr/>
            </a:lvl2pPr>
          </a:lstStyle>
          <a:p>
            <a:pPr lvl="0"/>
            <a:r>
              <a:rPr lang="en-US" dirty="0"/>
              <a:t>Chapter #</a:t>
            </a:r>
          </a:p>
        </p:txBody>
      </p:sp>
      <p:sp>
        <p:nvSpPr>
          <p:cNvPr id="8" name="Content Placeholder 7">
            <a:extLst>
              <a:ext uri="{FF2B5EF4-FFF2-40B4-BE49-F238E27FC236}">
                <a16:creationId xmlns:a16="http://schemas.microsoft.com/office/drawing/2014/main" id="{3B38FD8D-0DB0-4A1A-A3F1-E26B606AC837}"/>
              </a:ext>
            </a:extLst>
          </p:cNvPr>
          <p:cNvSpPr>
            <a:spLocks noGrp="1"/>
          </p:cNvSpPr>
          <p:nvPr>
            <p:ph sz="quarter" idx="15" hasCustomPrompt="1"/>
          </p:nvPr>
        </p:nvSpPr>
        <p:spPr>
          <a:xfrm>
            <a:off x="5029200" y="3252788"/>
            <a:ext cx="3657600" cy="893761"/>
          </a:xfrm>
        </p:spPr>
        <p:txBody>
          <a:bodyPr/>
          <a:lstStyle>
            <a:lvl1pPr marL="0" indent="0" algn="ctr">
              <a:buNone/>
              <a:defRPr sz="2200">
                <a:latin typeface="+mn-lt"/>
              </a:defRPr>
            </a:lvl1pPr>
          </a:lstStyle>
          <a:p>
            <a:pPr lvl="0"/>
            <a:r>
              <a:rPr lang="en-US" dirty="0"/>
              <a:t>Chapter name</a:t>
            </a:r>
          </a:p>
        </p:txBody>
      </p:sp>
      <p:sp>
        <p:nvSpPr>
          <p:cNvPr id="12" name="Shape 13">
            <a:extLst>
              <a:ext uri="{FF2B5EF4-FFF2-40B4-BE49-F238E27FC236}">
                <a16:creationId xmlns:a16="http://schemas.microsoft.com/office/drawing/2014/main" id="{C5328E6C-2B17-49B8-8712-6C0E107A1D99}"/>
              </a:ext>
            </a:extLst>
          </p:cNvPr>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tx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a:defRPr/>
            </a:pPr>
            <a:endParaRPr lang="en-US" dirty="0">
              <a:solidFill>
                <a:schemeClr val="tx1"/>
              </a:solidFill>
            </a:endParaRPr>
          </a:p>
        </p:txBody>
      </p:sp>
      <p:sp>
        <p:nvSpPr>
          <p:cNvPr id="13" name="Shape 14">
            <a:extLst>
              <a:ext uri="{FF2B5EF4-FFF2-40B4-BE49-F238E27FC236}">
                <a16:creationId xmlns:a16="http://schemas.microsoft.com/office/drawing/2014/main" id="{CE0B5B1C-8858-43DC-BD75-C546F4738779}"/>
              </a:ext>
            </a:extLst>
          </p:cNvPr>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lvl1pPr>
              <a:defRPr>
                <a:solidFill>
                  <a:schemeClr val="tx1"/>
                </a:solidFill>
              </a:defRPr>
            </a:lvl1pPr>
          </a:lstStyle>
          <a:p>
            <a:pPr algn="r">
              <a:buSzPct val="25000"/>
              <a:defRPr/>
            </a:pPr>
            <a:fld id="{00000000-1234-1234-1234-123412341234}" type="slidenum">
              <a:rPr lang="en-US" sz="900" smtClean="0"/>
              <a:pPr algn="r">
                <a:buSzPct val="25000"/>
                <a:defRPr/>
              </a:pPr>
              <a:t>‹#›</a:t>
            </a:fld>
            <a:endParaRPr lang="en-US" sz="900" dirty="0"/>
          </a:p>
        </p:txBody>
      </p:sp>
      <p:sp>
        <p:nvSpPr>
          <p:cNvPr id="9" name="Picture Placeholder 8">
            <a:extLst>
              <a:ext uri="{FF2B5EF4-FFF2-40B4-BE49-F238E27FC236}">
                <a16:creationId xmlns:a16="http://schemas.microsoft.com/office/drawing/2014/main" id="{51B8939D-A957-42F9-A1B5-556D29D235AB}"/>
              </a:ext>
            </a:extLst>
          </p:cNvPr>
          <p:cNvSpPr>
            <a:spLocks noGrp="1"/>
          </p:cNvSpPr>
          <p:nvPr>
            <p:ph type="pic" sz="quarter" idx="16" hasCustomPrompt="1"/>
          </p:nvPr>
        </p:nvSpPr>
        <p:spPr>
          <a:xfrm>
            <a:off x="457200" y="6400801"/>
            <a:ext cx="1001713" cy="228600"/>
          </a:xfrm>
        </p:spPr>
        <p:txBody>
          <a:bodyPr anchor="ctr"/>
          <a:lstStyle>
            <a:lvl1pPr>
              <a:buNone/>
              <a:defRPr sz="1200">
                <a:latin typeface="Verdana" panose="020B0604030504040204" pitchFamily="34" charset="0"/>
                <a:ea typeface="Verdana" panose="020B0604030504040204" pitchFamily="34" charset="0"/>
              </a:defRPr>
            </a:lvl1pPr>
          </a:lstStyle>
          <a:p>
            <a:r>
              <a:rPr lang="en-US" dirty="0"/>
              <a:t>Logo</a:t>
            </a:r>
          </a:p>
        </p:txBody>
      </p:sp>
      <p:sp>
        <p:nvSpPr>
          <p:cNvPr id="18" name="Content Placeholder 17">
            <a:extLst>
              <a:ext uri="{FF2B5EF4-FFF2-40B4-BE49-F238E27FC236}">
                <a16:creationId xmlns:a16="http://schemas.microsoft.com/office/drawing/2014/main" id="{0CF87F15-2C58-4DFC-BACB-0E2C6507BCDE}"/>
              </a:ext>
            </a:extLst>
          </p:cNvPr>
          <p:cNvSpPr>
            <a:spLocks noGrp="1"/>
          </p:cNvSpPr>
          <p:nvPr>
            <p:ph sz="quarter" idx="17" hasCustomPrompt="1"/>
          </p:nvPr>
        </p:nvSpPr>
        <p:spPr>
          <a:xfrm>
            <a:off x="2097088" y="6400800"/>
            <a:ext cx="6589712" cy="228600"/>
          </a:xfrm>
        </p:spPr>
        <p:txBody>
          <a:bodyPr anchor="ctr"/>
          <a:lstStyle>
            <a:lvl1pPr algn="r">
              <a:buNone/>
              <a:defRPr sz="1200">
                <a:latin typeface="Verdana" panose="020B0604030504040204" pitchFamily="34" charset="0"/>
                <a:ea typeface="Verdana" panose="020B0604030504040204" pitchFamily="34" charset="0"/>
              </a:defRPr>
            </a:lvl1pPr>
          </a:lstStyle>
          <a:p>
            <a:pPr lvl="0"/>
            <a:r>
              <a:rPr lang="en-US" dirty="0"/>
              <a:t>Copyright Information</a:t>
            </a:r>
          </a:p>
        </p:txBody>
      </p:sp>
    </p:spTree>
    <p:extLst>
      <p:ext uri="{BB962C8B-B14F-4D97-AF65-F5344CB8AC3E}">
        <p14:creationId xmlns:p14="http://schemas.microsoft.com/office/powerpoint/2010/main" val="1393142906"/>
      </p:ext>
    </p:extLst>
  </p:cSld>
  <p:clrMapOvr>
    <a:masterClrMapping/>
  </p:clrMapOvr>
  <p:extLst>
    <p:ext uri="{DCECCB84-F9BA-43D5-87BE-67443E8EF086}">
      <p15:sldGuideLst xmlns:p15="http://schemas.microsoft.com/office/powerpoint/2012/main">
        <p15:guide id="1" orient="horz" pos="4176">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3/17/2021</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152463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4525963"/>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3/17/2021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210909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six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76199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3/17/2021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7" name="Content Placeholder 2">
            <a:extLst>
              <a:ext uri="{FF2B5EF4-FFF2-40B4-BE49-F238E27FC236}">
                <a16:creationId xmlns:a16="http://schemas.microsoft.com/office/drawing/2014/main" id="{1AB6B450-21A2-469F-B6FA-9B1275130244}"/>
              </a:ext>
            </a:extLst>
          </p:cNvPr>
          <p:cNvSpPr>
            <a:spLocks noGrp="1"/>
          </p:cNvSpPr>
          <p:nvPr>
            <p:ph idx="13"/>
          </p:nvPr>
        </p:nvSpPr>
        <p:spPr>
          <a:xfrm>
            <a:off x="457200" y="2514600"/>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Content Placeholder 2">
            <a:extLst>
              <a:ext uri="{FF2B5EF4-FFF2-40B4-BE49-F238E27FC236}">
                <a16:creationId xmlns:a16="http://schemas.microsoft.com/office/drawing/2014/main" id="{91622A2A-FC52-4143-9F31-809C3C405182}"/>
              </a:ext>
            </a:extLst>
          </p:cNvPr>
          <p:cNvSpPr>
            <a:spLocks noGrp="1"/>
          </p:cNvSpPr>
          <p:nvPr>
            <p:ph idx="14"/>
          </p:nvPr>
        </p:nvSpPr>
        <p:spPr>
          <a:xfrm>
            <a:off x="457200" y="3218409"/>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Content Placeholder 2">
            <a:extLst>
              <a:ext uri="{FF2B5EF4-FFF2-40B4-BE49-F238E27FC236}">
                <a16:creationId xmlns:a16="http://schemas.microsoft.com/office/drawing/2014/main" id="{68533878-EFF3-4516-AB6C-139C173242C9}"/>
              </a:ext>
            </a:extLst>
          </p:cNvPr>
          <p:cNvSpPr>
            <a:spLocks noGrp="1"/>
          </p:cNvSpPr>
          <p:nvPr>
            <p:ph idx="15"/>
          </p:nvPr>
        </p:nvSpPr>
        <p:spPr>
          <a:xfrm>
            <a:off x="457200" y="3938844"/>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3" name="Content Placeholder 2">
            <a:extLst>
              <a:ext uri="{FF2B5EF4-FFF2-40B4-BE49-F238E27FC236}">
                <a16:creationId xmlns:a16="http://schemas.microsoft.com/office/drawing/2014/main" id="{1C88F434-BB3A-455E-A59C-1C3EDEF826CC}"/>
              </a:ext>
            </a:extLst>
          </p:cNvPr>
          <p:cNvSpPr>
            <a:spLocks noGrp="1"/>
          </p:cNvSpPr>
          <p:nvPr>
            <p:ph idx="16"/>
          </p:nvPr>
        </p:nvSpPr>
        <p:spPr>
          <a:xfrm>
            <a:off x="457200" y="4675905"/>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4" name="Content Placeholder 2">
            <a:extLst>
              <a:ext uri="{FF2B5EF4-FFF2-40B4-BE49-F238E27FC236}">
                <a16:creationId xmlns:a16="http://schemas.microsoft.com/office/drawing/2014/main" id="{93588AF6-8BDF-4E82-AA71-242F66A432EA}"/>
              </a:ext>
            </a:extLst>
          </p:cNvPr>
          <p:cNvSpPr>
            <a:spLocks noGrp="1"/>
          </p:cNvSpPr>
          <p:nvPr>
            <p:ph idx="17"/>
          </p:nvPr>
        </p:nvSpPr>
        <p:spPr>
          <a:xfrm>
            <a:off x="457200" y="5410200"/>
            <a:ext cx="8229600" cy="533400"/>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Tree>
    <p:extLst>
      <p:ext uri="{BB962C8B-B14F-4D97-AF65-F5344CB8AC3E}">
        <p14:creationId xmlns:p14="http://schemas.microsoft.com/office/powerpoint/2010/main" val="15593743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and text placeholder">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76199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5" name="Content Placeholder 4"/>
          <p:cNvSpPr>
            <a:spLocks noGrp="1"/>
          </p:cNvSpPr>
          <p:nvPr>
            <p:ph sz="quarter" idx="14"/>
          </p:nvPr>
        </p:nvSpPr>
        <p:spPr>
          <a:xfrm>
            <a:off x="457200" y="2514600"/>
            <a:ext cx="8229600" cy="762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1" name="Content Placeholder 10"/>
          <p:cNvSpPr>
            <a:spLocks noGrp="1"/>
          </p:cNvSpPr>
          <p:nvPr>
            <p:ph sz="quarter" idx="15"/>
          </p:nvPr>
        </p:nvSpPr>
        <p:spPr>
          <a:xfrm>
            <a:off x="457200" y="3276600"/>
            <a:ext cx="8305800" cy="685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3/17/2021</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4" name="Text Placeholder 3">
            <a:extLst>
              <a:ext uri="{FF2B5EF4-FFF2-40B4-BE49-F238E27FC236}">
                <a16:creationId xmlns:a16="http://schemas.microsoft.com/office/drawing/2014/main" id="{ABF28647-F813-447D-88B7-99FC02E90623}"/>
              </a:ext>
            </a:extLst>
          </p:cNvPr>
          <p:cNvSpPr>
            <a:spLocks noGrp="1"/>
          </p:cNvSpPr>
          <p:nvPr>
            <p:ph type="body" sz="quarter" idx="13"/>
          </p:nvPr>
        </p:nvSpPr>
        <p:spPr>
          <a:xfrm>
            <a:off x="457200" y="4038600"/>
            <a:ext cx="8305800" cy="1295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671368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3/17/2021</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5200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3/17/2021</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997400" y="6434394"/>
            <a:ext cx="918000" cy="279915"/>
          </a:xfrm>
          <a:prstGeom prst="rect">
            <a:avLst/>
          </a:prstGeom>
        </p:spPr>
      </p:pic>
      <p:sp>
        <p:nvSpPr>
          <p:cNvPr id="9" name="TextBox 8">
            <a:extLst>
              <a:ext uri="{FF2B5EF4-FFF2-40B4-BE49-F238E27FC236}">
                <a16:creationId xmlns:a16="http://schemas.microsoft.com/office/drawing/2014/main" id="{67C8D3FF-7953-3D43-A928-5CDA50B4DE71}"/>
              </a:ext>
            </a:extLst>
          </p:cNvPr>
          <p:cNvSpPr txBox="1"/>
          <p:nvPr userDrawn="1"/>
        </p:nvSpPr>
        <p:spPr>
          <a:xfrm>
            <a:off x="228600" y="6400800"/>
            <a:ext cx="6555729" cy="276999"/>
          </a:xfrm>
          <a:prstGeom prst="rect">
            <a:avLst/>
          </a:prstGeom>
          <a:noFill/>
        </p:spPr>
        <p:txBody>
          <a:bodyPr wrap="square" rtlCol="0">
            <a:spAutoFit/>
          </a:bodyPr>
          <a:lstStyle/>
          <a:p>
            <a:pPr>
              <a:buClrTx/>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2020, 2018, 2016 Pearson Education, Inc. All Rights Reserved</a:t>
            </a:r>
          </a:p>
        </p:txBody>
      </p:sp>
    </p:spTree>
    <p:extLst>
      <p:ext uri="{BB962C8B-B14F-4D97-AF65-F5344CB8AC3E}">
        <p14:creationId xmlns:p14="http://schemas.microsoft.com/office/powerpoint/2010/main" val="2203796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image" Target="../media/image2.jpg"/><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3/17/2021</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61" r:id="rId3"/>
    <p:sldLayoutId id="2147483656" r:id="rId4"/>
    <p:sldLayoutId id="2147483650" r:id="rId5"/>
    <p:sldLayoutId id="2147483664" r:id="rId6"/>
    <p:sldLayoutId id="2147483663" r:id="rId7"/>
    <p:sldLayoutId id="2147483659" r:id="rId8"/>
    <p:sldLayoutId id="2147483658" r:id="rId9"/>
    <p:sldLayoutId id="2147483660" r:id="rId10"/>
    <p:sldLayoutId id="2147483662" r:id="rId11"/>
    <p:sldLayoutId id="2147483651" r:id="rId12"/>
    <p:sldLayoutId id="2147483654" r:id="rId13"/>
    <p:sldLayoutId id="2147483655" r:id="rId14"/>
    <p:sldLayoutId id="2147483666" r:id="rId15"/>
  </p:sldLayoutIdLst>
  <p:txStyles>
    <p:titleStyle>
      <a:lvl1pPr algn="l" defTabSz="914400" rtl="0" eaLnBrk="1" latinLnBrk="0" hangingPunct="1">
        <a:lnSpc>
          <a:spcPct val="100000"/>
        </a:lnSpc>
        <a:spcBef>
          <a:spcPct val="0"/>
        </a:spcBef>
        <a:buNone/>
        <a:defRPr sz="3400" b="1" kern="1200">
          <a:solidFill>
            <a:srgbClr val="007FA3"/>
          </a:solidFill>
          <a:latin typeface="+mj-lt"/>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A9DF6EFB-3F44-496C-A842-1E0B3D3B975A}" type="datetimeFigureOut">
              <a:rPr lang="en-US" smtClean="0"/>
              <a:pPr/>
              <a:t>3/17/2021</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sp>
        <p:nvSpPr>
          <p:cNvPr id="10" name="TextBox 9">
            <a:extLst>
              <a:ext uri="{FF2B5EF4-FFF2-40B4-BE49-F238E27FC236}">
                <a16:creationId xmlns:a16="http://schemas.microsoft.com/office/drawing/2014/main" id="{53DF8B76-9058-8D49-BDC4-E4518224EC1A}"/>
              </a:ext>
            </a:extLst>
          </p:cNvPr>
          <p:cNvSpPr txBox="1"/>
          <p:nvPr userDrawn="1"/>
        </p:nvSpPr>
        <p:spPr>
          <a:xfrm>
            <a:off x="2701504" y="6428601"/>
            <a:ext cx="6022329" cy="276999"/>
          </a:xfrm>
          <a:prstGeom prst="rect">
            <a:avLst/>
          </a:prstGeom>
          <a:noFill/>
        </p:spPr>
        <p:txBody>
          <a:bodyPr wrap="square" rtlCol="0">
            <a:spAutoFit/>
          </a:bodyPr>
          <a:lstStyle/>
          <a:p>
            <a:pPr algn="r">
              <a:buClrTx/>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2021 Pearson Education, Inc. All Rights Reserved</a:t>
            </a:r>
          </a:p>
        </p:txBody>
      </p:sp>
      <p:pic>
        <p:nvPicPr>
          <p:cNvPr id="12" name="Picture Placeholder 21" descr="Pearson Logo">
            <a:extLst>
              <a:ext uri="{FF2B5EF4-FFF2-40B4-BE49-F238E27FC236}">
                <a16:creationId xmlns:a16="http://schemas.microsoft.com/office/drawing/2014/main" id="{463657D3-0029-4FB6-A24C-CAB832988B4E}"/>
              </a:ext>
            </a:extLst>
          </p:cNvPr>
          <p:cNvPicPr>
            <a:picLocks noChangeAspect="1"/>
          </p:cNvPicPr>
          <p:nvPr userDrawn="1"/>
        </p:nvPicPr>
        <p:blipFill>
          <a:blip r:embed="rId18"/>
          <a:srcRect t="22152" b="22152"/>
          <a:stretch>
            <a:fillRect/>
          </a:stretch>
        </p:blipFill>
        <p:spPr>
          <a:xfrm>
            <a:off x="315677" y="6420639"/>
            <a:ext cx="1176574" cy="296443"/>
          </a:xfrm>
          <a:prstGeom prst="rect">
            <a:avLst/>
          </a:prstGeom>
        </p:spPr>
      </p:pic>
    </p:spTree>
    <p:extLst>
      <p:ext uri="{BB962C8B-B14F-4D97-AF65-F5344CB8AC3E}">
        <p14:creationId xmlns:p14="http://schemas.microsoft.com/office/powerpoint/2010/main" val="528456143"/>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Lst>
  <p:txStyles>
    <p:titleStyle>
      <a:lvl1pPr algn="l" defTabSz="914400" rtl="0" eaLnBrk="1" latinLnBrk="0" hangingPunct="1">
        <a:lnSpc>
          <a:spcPct val="100000"/>
        </a:lnSpc>
        <a:spcBef>
          <a:spcPct val="0"/>
        </a:spcBef>
        <a:buNone/>
        <a:defRPr sz="3400" b="1" kern="1200">
          <a:solidFill>
            <a:srgbClr val="007FA3"/>
          </a:solidFill>
          <a:latin typeface="+mj-lt"/>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hyperlink" Target="https://www.roberthalf.com/salary-guide" TargetMode="External"/><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6.xml"/><Relationship Id="rId1" Type="http://schemas.openxmlformats.org/officeDocument/2006/relationships/slideLayout" Target="../slideLayouts/slideLayout25.xml"/><Relationship Id="rId6" Type="http://schemas.openxmlformats.org/officeDocument/2006/relationships/image" Target="../media/image24.wmf"/><Relationship Id="rId5" Type="http://schemas.openxmlformats.org/officeDocument/2006/relationships/oleObject" Target="../embeddings/oleObject2.bin"/><Relationship Id="rId4" Type="http://schemas.openxmlformats.org/officeDocument/2006/relationships/image" Target="../media/image23.wmf"/></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8.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9.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0.xml"/><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1.xml"/><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2.xml"/><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53.xml"/><Relationship Id="rId1" Type="http://schemas.openxmlformats.org/officeDocument/2006/relationships/slideLayout" Target="../slideLayouts/slideLayout25.xml"/><Relationship Id="rId4" Type="http://schemas.openxmlformats.org/officeDocument/2006/relationships/image" Target="../media/image29.wmf"/></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54.xml"/><Relationship Id="rId1" Type="http://schemas.openxmlformats.org/officeDocument/2006/relationships/slideLayout" Target="../slideLayouts/slideLayout25.xml"/><Relationship Id="rId4" Type="http://schemas.openxmlformats.org/officeDocument/2006/relationships/image" Target="../media/image30.wmf"/></Relationships>
</file>

<file path=ppt/slides/_rels/slide5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55.xml"/><Relationship Id="rId1" Type="http://schemas.openxmlformats.org/officeDocument/2006/relationships/slideLayout" Target="../slideLayouts/slideLayout30.xml"/><Relationship Id="rId4" Type="http://schemas.openxmlformats.org/officeDocument/2006/relationships/image" Target="../media/image32.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98728-A241-43F4-95FF-6C49FEEA0911}"/>
              </a:ext>
              <a:ext uri="{C183D7F6-B498-43B3-948B-1728B52AA6E4}">
                <adec:decorative xmlns:adec="http://schemas.microsoft.com/office/drawing/2017/decorative" val="1"/>
              </a:ext>
            </a:extLst>
          </p:cNvPr>
          <p:cNvSpPr>
            <a:spLocks noGrp="1"/>
          </p:cNvSpPr>
          <p:nvPr>
            <p:ph type="title"/>
          </p:nvPr>
        </p:nvSpPr>
        <p:spPr>
          <a:xfrm>
            <a:off x="457199" y="143692"/>
            <a:ext cx="8229601" cy="987333"/>
          </a:xfrm>
        </p:spPr>
        <p:txBody>
          <a:bodyPr anchor="ctr"/>
          <a:lstStyle/>
          <a:p>
            <a:r>
              <a:rPr lang="en-US" sz="3000" dirty="0"/>
              <a:t>Horngren’s Financial &amp; Managerial Accounting</a:t>
            </a:r>
          </a:p>
        </p:txBody>
      </p:sp>
      <p:sp>
        <p:nvSpPr>
          <p:cNvPr id="3" name="Content Placeholder 2">
            <a:extLst>
              <a:ext uri="{FF2B5EF4-FFF2-40B4-BE49-F238E27FC236}">
                <a16:creationId xmlns:a16="http://schemas.microsoft.com/office/drawing/2014/main" id="{ABE18F80-D4FC-4D8F-B2BD-E7BEE7E012B5}"/>
              </a:ext>
              <a:ext uri="{C183D7F6-B498-43B3-948B-1728B52AA6E4}">
                <adec:decorative xmlns:adec="http://schemas.microsoft.com/office/drawing/2017/decorative" val="1"/>
              </a:ext>
            </a:extLst>
          </p:cNvPr>
          <p:cNvSpPr>
            <a:spLocks noGrp="1"/>
          </p:cNvSpPr>
          <p:nvPr>
            <p:ph type="body" idx="1"/>
          </p:nvPr>
        </p:nvSpPr>
        <p:spPr>
          <a:xfrm>
            <a:off x="457200" y="1212419"/>
            <a:ext cx="8229600" cy="413524"/>
          </a:xfrm>
        </p:spPr>
        <p:txBody>
          <a:bodyPr anchor="ctr"/>
          <a:lstStyle/>
          <a:p>
            <a:r>
              <a:rPr lang="en-US" dirty="0"/>
              <a:t>Seventh Edition</a:t>
            </a:r>
            <a:endParaRPr lang="en-IN" dirty="0"/>
          </a:p>
        </p:txBody>
      </p:sp>
      <p:sp>
        <p:nvSpPr>
          <p:cNvPr id="5" name="Content Placeholder 4">
            <a:extLst>
              <a:ext uri="{FF2B5EF4-FFF2-40B4-BE49-F238E27FC236}">
                <a16:creationId xmlns:a16="http://schemas.microsoft.com/office/drawing/2014/main" id="{2D222376-7AD7-4443-B67A-120BE12F4DDB}"/>
              </a:ext>
              <a:ext uri="{C183D7F6-B498-43B3-948B-1728B52AA6E4}">
                <adec:decorative xmlns:adec="http://schemas.microsoft.com/office/drawing/2017/decorative" val="1"/>
              </a:ext>
            </a:extLst>
          </p:cNvPr>
          <p:cNvSpPr>
            <a:spLocks noGrp="1"/>
          </p:cNvSpPr>
          <p:nvPr>
            <p:ph sz="quarter" idx="14"/>
          </p:nvPr>
        </p:nvSpPr>
        <p:spPr>
          <a:xfrm>
            <a:off x="4717208" y="2216727"/>
            <a:ext cx="3958480" cy="920878"/>
          </a:xfrm>
        </p:spPr>
        <p:txBody>
          <a:bodyPr/>
          <a:lstStyle/>
          <a:p>
            <a:r>
              <a:rPr lang="en-US" altLang="en-US" dirty="0"/>
              <a:t>Chapter 1</a:t>
            </a:r>
          </a:p>
        </p:txBody>
      </p:sp>
      <p:sp>
        <p:nvSpPr>
          <p:cNvPr id="6" name="Content Placeholder 5">
            <a:extLst>
              <a:ext uri="{FF2B5EF4-FFF2-40B4-BE49-F238E27FC236}">
                <a16:creationId xmlns:a16="http://schemas.microsoft.com/office/drawing/2014/main" id="{82FD4EC9-4778-4E2F-B136-2A176CA2BA69}"/>
              </a:ext>
              <a:ext uri="{C183D7F6-B498-43B3-948B-1728B52AA6E4}">
                <adec:decorative xmlns:adec="http://schemas.microsoft.com/office/drawing/2017/decorative" val="1"/>
              </a:ext>
            </a:extLst>
          </p:cNvPr>
          <p:cNvSpPr>
            <a:spLocks noGrp="1"/>
          </p:cNvSpPr>
          <p:nvPr>
            <p:ph sz="quarter" idx="15"/>
          </p:nvPr>
        </p:nvSpPr>
        <p:spPr>
          <a:xfrm>
            <a:off x="4895509" y="3371836"/>
            <a:ext cx="3761773" cy="867654"/>
          </a:xfrm>
        </p:spPr>
        <p:txBody>
          <a:bodyPr/>
          <a:lstStyle/>
          <a:p>
            <a:pPr>
              <a:defRPr/>
            </a:pPr>
            <a:r>
              <a:rPr lang="en-US" dirty="0"/>
              <a:t>Accounting in the Business Environment</a:t>
            </a:r>
          </a:p>
        </p:txBody>
      </p:sp>
      <p:pic>
        <p:nvPicPr>
          <p:cNvPr id="9" name="Picture 8" descr="Front Cover: Horngren’s Financial &amp; Managerial Accounting Seventh Edition&#10;by Miller-Nobles and Mattison.">
            <a:extLst>
              <a:ext uri="{FF2B5EF4-FFF2-40B4-BE49-F238E27FC236}">
                <a16:creationId xmlns:a16="http://schemas.microsoft.com/office/drawing/2014/main" id="{C6BCD17F-1B3E-1D4B-BB2E-2D0CACDCB0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140" y="1694933"/>
            <a:ext cx="3707648" cy="4597484"/>
          </a:xfrm>
          <a:prstGeom prst="rect">
            <a:avLst/>
          </a:prstGeom>
          <a:ln w="9525">
            <a:solidFill>
              <a:schemeClr val="tx1"/>
            </a:solidFill>
          </a:ln>
        </p:spPr>
      </p:pic>
      <p:sp>
        <p:nvSpPr>
          <p:cNvPr id="8" name="Content Placeholder 7">
            <a:extLst>
              <a:ext uri="{FF2B5EF4-FFF2-40B4-BE49-F238E27FC236}">
                <a16:creationId xmlns:a16="http://schemas.microsoft.com/office/drawing/2014/main" id="{C8E88D28-1A9F-4FC4-946F-10B4629D1438}"/>
              </a:ext>
              <a:ext uri="{C183D7F6-B498-43B3-948B-1728B52AA6E4}">
                <adec:decorative xmlns:adec="http://schemas.microsoft.com/office/drawing/2017/decorative" val="1"/>
              </a:ext>
            </a:extLst>
          </p:cNvPr>
          <p:cNvSpPr>
            <a:spLocks noGrp="1"/>
          </p:cNvSpPr>
          <p:nvPr>
            <p:ph sz="quarter" idx="17"/>
          </p:nvPr>
        </p:nvSpPr>
        <p:spPr>
          <a:xfrm>
            <a:off x="2045525" y="6448300"/>
            <a:ext cx="6589712" cy="228600"/>
          </a:xfrm>
        </p:spPr>
        <p:txBody>
          <a:bodyPr/>
          <a:lstStyle/>
          <a:p>
            <a:pPr marL="0" indent="0"/>
            <a:r>
              <a:rPr lang="en-US" altLang="en-US" sz="1200" b="0" dirty="0">
                <a:latin typeface="Verdana"/>
                <a:ea typeface="Verdana" panose="020B0604030504040204" pitchFamily="34" charset="0"/>
                <a:cs typeface="Verdana" panose="020B0604030504040204" pitchFamily="34" charset="0"/>
              </a:rPr>
              <a:t>Copyright © </a:t>
            </a:r>
            <a:r>
              <a:rPr lang="en-IN" dirty="0"/>
              <a:t>2021 </a:t>
            </a:r>
            <a:r>
              <a:rPr lang="en-US" altLang="en-US" sz="1200" b="0" dirty="0">
                <a:latin typeface="Verdana"/>
                <a:ea typeface="Verdana" panose="020B0604030504040204" pitchFamily="34" charset="0"/>
                <a:cs typeface="Verdana" panose="020B0604030504040204" pitchFamily="34" charset="0"/>
              </a:rPr>
              <a:t>Pearson Education, Inc. All Rights Reserved</a:t>
            </a:r>
          </a:p>
        </p:txBody>
      </p:sp>
      <p:pic>
        <p:nvPicPr>
          <p:cNvPr id="22" name="Picture Placeholder 21" descr="Pearson Logo">
            <a:extLst>
              <a:ext uri="{FF2B5EF4-FFF2-40B4-BE49-F238E27FC236}">
                <a16:creationId xmlns:a16="http://schemas.microsoft.com/office/drawing/2014/main" id="{463657D3-0029-4FB6-A24C-CAB832988B4E}"/>
              </a:ext>
            </a:extLst>
          </p:cNvPr>
          <p:cNvPicPr>
            <a:picLocks noGrp="1" noChangeAspect="1"/>
          </p:cNvPicPr>
          <p:nvPr>
            <p:ph type="pic" sz="quarter" idx="16"/>
          </p:nvPr>
        </p:nvPicPr>
        <p:blipFill>
          <a:blip r:embed="rId4"/>
          <a:srcRect t="22152" b="22152"/>
          <a:stretch>
            <a:fillRect/>
          </a:stretch>
        </p:blipFill>
        <p:spPr>
          <a:xfrm>
            <a:off x="315677" y="6420639"/>
            <a:ext cx="1176574" cy="296443"/>
          </a:xfrm>
        </p:spPr>
      </p:pic>
    </p:spTree>
    <p:extLst>
      <p:ext uri="{BB962C8B-B14F-4D97-AF65-F5344CB8AC3E}">
        <p14:creationId xmlns:p14="http://schemas.microsoft.com/office/powerpoint/2010/main" val="1523809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Accounting Matters </a:t>
            </a:r>
            <a:r>
              <a:rPr lang="en-US" sz="2000" b="0" dirty="0">
                <a:solidFill>
                  <a:schemeClr val="bg2"/>
                </a:solidFill>
              </a:rPr>
              <a:t>(2 of 2)</a:t>
            </a:r>
          </a:p>
        </p:txBody>
      </p:sp>
      <p:sp>
        <p:nvSpPr>
          <p:cNvPr id="3" name="Content Placeholder 2"/>
          <p:cNvSpPr>
            <a:spLocks noGrp="1"/>
          </p:cNvSpPr>
          <p:nvPr>
            <p:ph idx="1"/>
          </p:nvPr>
        </p:nvSpPr>
        <p:spPr>
          <a:xfrm>
            <a:off x="457200" y="1600200"/>
            <a:ext cx="8458200" cy="4648200"/>
          </a:xfrm>
        </p:spPr>
        <p:txBody>
          <a:bodyPr/>
          <a:lstStyle/>
          <a:p>
            <a:pPr marL="0" indent="0">
              <a:buNone/>
            </a:pPr>
            <a:r>
              <a:rPr lang="en-US" sz="2400" dirty="0"/>
              <a:t>Types of accountants:</a:t>
            </a:r>
          </a:p>
          <a:p>
            <a:r>
              <a:rPr lang="en-US" sz="2200" b="1" dirty="0"/>
              <a:t>Certified Public Accountants (C</a:t>
            </a:r>
            <a:r>
              <a:rPr lang="en-US" sz="100" b="1" dirty="0"/>
              <a:t> </a:t>
            </a:r>
            <a:r>
              <a:rPr lang="en-US" sz="2200" b="1" dirty="0"/>
              <a:t>P</a:t>
            </a:r>
            <a:r>
              <a:rPr lang="en-US" sz="100" b="1" dirty="0"/>
              <a:t> </a:t>
            </a:r>
            <a:r>
              <a:rPr lang="en-US" sz="2200" b="1" dirty="0"/>
              <a:t>A</a:t>
            </a:r>
            <a:r>
              <a:rPr lang="en-US" sz="100" b="1" dirty="0"/>
              <a:t> </a:t>
            </a:r>
            <a:r>
              <a:rPr lang="en-US" sz="2200" b="1" dirty="0"/>
              <a:t>s) </a:t>
            </a:r>
            <a:r>
              <a:rPr lang="en-US" sz="2200" dirty="0"/>
              <a:t>serve the general public.</a:t>
            </a:r>
          </a:p>
          <a:p>
            <a:r>
              <a:rPr lang="en-US" sz="2200" b="1" dirty="0"/>
              <a:t>Chartered Global Management Accountants (C</a:t>
            </a:r>
            <a:r>
              <a:rPr lang="en-US" sz="100" b="1" dirty="0"/>
              <a:t> </a:t>
            </a:r>
            <a:r>
              <a:rPr lang="en-US" sz="2200" b="1" dirty="0"/>
              <a:t>G</a:t>
            </a:r>
            <a:r>
              <a:rPr lang="en-US" sz="100" b="1" dirty="0"/>
              <a:t> </a:t>
            </a:r>
            <a:r>
              <a:rPr lang="en-US" sz="2200" b="1" dirty="0"/>
              <a:t>M</a:t>
            </a:r>
            <a:r>
              <a:rPr lang="en-US" sz="100" b="1" dirty="0"/>
              <a:t> </a:t>
            </a:r>
            <a:r>
              <a:rPr lang="en-US" sz="2200" b="1" dirty="0"/>
              <a:t>A</a:t>
            </a:r>
            <a:r>
              <a:rPr lang="en-US" sz="100" b="1" dirty="0"/>
              <a:t> </a:t>
            </a:r>
            <a:r>
              <a:rPr lang="en-US" sz="2200" b="1" dirty="0"/>
              <a:t>s) </a:t>
            </a:r>
            <a:r>
              <a:rPr lang="en-US" sz="2200" dirty="0"/>
              <a:t>have advanced knowledge in finance, operations, strategy, and management.</a:t>
            </a:r>
          </a:p>
          <a:p>
            <a:r>
              <a:rPr lang="en-US" sz="2200" b="1" dirty="0"/>
              <a:t>Certified Management Accountants (C</a:t>
            </a:r>
            <a:r>
              <a:rPr lang="en-US" sz="100" b="1" dirty="0"/>
              <a:t> </a:t>
            </a:r>
            <a:r>
              <a:rPr lang="en-US" sz="2200" b="1" dirty="0"/>
              <a:t>M</a:t>
            </a:r>
            <a:r>
              <a:rPr lang="en-US" sz="100" b="1" dirty="0"/>
              <a:t> </a:t>
            </a:r>
            <a:r>
              <a:rPr lang="en-US" sz="2200" b="1" dirty="0"/>
              <a:t>A</a:t>
            </a:r>
            <a:r>
              <a:rPr lang="en-US" sz="100" b="1" dirty="0"/>
              <a:t> </a:t>
            </a:r>
            <a:r>
              <a:rPr lang="en-US" sz="2200" b="1" dirty="0"/>
              <a:t>s) </a:t>
            </a:r>
            <a:r>
              <a:rPr lang="en-US" sz="2200" dirty="0"/>
              <a:t>specialize in accounting and financial management knowledge and often work for a single company.</a:t>
            </a:r>
          </a:p>
          <a:p>
            <a:r>
              <a:rPr lang="en-US" sz="2200" b="1" dirty="0"/>
              <a:t>Certified Financial Planners (C</a:t>
            </a:r>
            <a:r>
              <a:rPr lang="en-US" sz="100" b="1" dirty="0"/>
              <a:t> </a:t>
            </a:r>
            <a:r>
              <a:rPr lang="en-US" sz="2200" b="1" dirty="0"/>
              <a:t>F</a:t>
            </a:r>
            <a:r>
              <a:rPr lang="en-US" sz="100" b="1" dirty="0"/>
              <a:t> </a:t>
            </a:r>
            <a:r>
              <a:rPr lang="en-US" sz="2200" b="1" dirty="0"/>
              <a:t>P</a:t>
            </a:r>
            <a:r>
              <a:rPr lang="en-US" sz="100" b="1" dirty="0"/>
              <a:t> </a:t>
            </a:r>
            <a:r>
              <a:rPr lang="en-US" sz="2200" b="1" dirty="0"/>
              <a:t>s) </a:t>
            </a:r>
            <a:r>
              <a:rPr lang="en-US" sz="2200" dirty="0"/>
              <a:t>help individuals budget, plan for retirement, save for education, and manage their finances.</a:t>
            </a:r>
          </a:p>
        </p:txBody>
      </p:sp>
    </p:spTree>
    <p:extLst>
      <p:ext uri="{BB962C8B-B14F-4D97-AF65-F5344CB8AC3E}">
        <p14:creationId xmlns:p14="http://schemas.microsoft.com/office/powerpoint/2010/main" val="30414074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Exhibit F:1-3 Comparison of Accounting Positions</a:t>
            </a:r>
            <a:endParaRPr lang="en-IN" dirty="0"/>
          </a:p>
        </p:txBody>
      </p:sp>
      <p:graphicFrame>
        <p:nvGraphicFramePr>
          <p:cNvPr id="7" name="Content Placeholder 6"/>
          <p:cNvGraphicFramePr>
            <a:graphicFrameLocks noGrp="1"/>
          </p:cNvGraphicFramePr>
          <p:nvPr>
            <p:ph sz="quarter" idx="14"/>
          </p:nvPr>
        </p:nvGraphicFramePr>
        <p:xfrm>
          <a:off x="457200" y="1600200"/>
          <a:ext cx="8229600" cy="4064000"/>
        </p:xfrm>
        <a:graphic>
          <a:graphicData uri="http://schemas.openxmlformats.org/drawingml/2006/table">
            <a:tbl>
              <a:tblPr firstRow="1" bandRow="1">
                <a:tableStyleId>{2D5ABB26-0587-4C30-8999-92F81FD0307C}</a:tableStyleId>
              </a:tblPr>
              <a:tblGrid>
                <a:gridCol w="1828800">
                  <a:extLst>
                    <a:ext uri="{9D8B030D-6E8A-4147-A177-3AD203B41FA5}">
                      <a16:colId xmlns:a16="http://schemas.microsoft.com/office/drawing/2014/main" val="3006729950"/>
                    </a:ext>
                  </a:extLst>
                </a:gridCol>
                <a:gridCol w="3657600">
                  <a:extLst>
                    <a:ext uri="{9D8B030D-6E8A-4147-A177-3AD203B41FA5}">
                      <a16:colId xmlns:a16="http://schemas.microsoft.com/office/drawing/2014/main" val="3739526492"/>
                    </a:ext>
                  </a:extLst>
                </a:gridCol>
                <a:gridCol w="2743200">
                  <a:extLst>
                    <a:ext uri="{9D8B030D-6E8A-4147-A177-3AD203B41FA5}">
                      <a16:colId xmlns:a16="http://schemas.microsoft.com/office/drawing/2014/main" val="2222677562"/>
                    </a:ext>
                  </a:extLst>
                </a:gridCol>
              </a:tblGrid>
              <a:tr h="370840">
                <a:tc>
                  <a:txBody>
                    <a:bodyPr/>
                    <a:lstStyle/>
                    <a:p>
                      <a:r>
                        <a:rPr lang="en-IN" sz="1400" b="1" i="0" u="none" strike="noStrike" kern="1200" baseline="0" dirty="0">
                          <a:solidFill>
                            <a:schemeClr val="tx1"/>
                          </a:solidFill>
                          <a:latin typeface="+mn-lt"/>
                          <a:ea typeface="+mn-ea"/>
                          <a:cs typeface="+mn-cs"/>
                        </a:rPr>
                        <a:t>Position</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i="0" u="none" strike="noStrike" kern="1200" baseline="0" dirty="0">
                          <a:solidFill>
                            <a:schemeClr val="tx1"/>
                          </a:solidFill>
                          <a:latin typeface="+mn-lt"/>
                          <a:ea typeface="+mn-ea"/>
                          <a:cs typeface="+mn-cs"/>
                        </a:rPr>
                        <a:t>Job Description</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i="0" u="none" strike="noStrike" kern="1200" baseline="0" dirty="0">
                          <a:solidFill>
                            <a:schemeClr val="tx1"/>
                          </a:solidFill>
                          <a:latin typeface="+mn-lt"/>
                          <a:ea typeface="+mn-ea"/>
                          <a:cs typeface="+mn-cs"/>
                        </a:rPr>
                        <a:t>Salary Range</a:t>
                      </a:r>
                      <a:endParaRPr lang="en-IN" sz="1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544216"/>
                  </a:ext>
                </a:extLst>
              </a:tr>
              <a:tr h="370840">
                <a:tc>
                  <a:txBody>
                    <a:bodyPr/>
                    <a:lstStyle/>
                    <a:p>
                      <a:r>
                        <a:rPr lang="en-IN" sz="1400" b="1" i="0" u="none" strike="noStrike" kern="1200" baseline="0" dirty="0">
                          <a:solidFill>
                            <a:schemeClr val="tx1"/>
                          </a:solidFill>
                          <a:latin typeface="+mn-lt"/>
                          <a:ea typeface="+mn-ea"/>
                          <a:cs typeface="+mn-cs"/>
                        </a:rPr>
                        <a:t>Controllers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Compile financial statements,</a:t>
                      </a:r>
                    </a:p>
                    <a:p>
                      <a:r>
                        <a:rPr lang="en-IN" sz="1400" b="0" i="0" u="none" strike="noStrike" kern="1200" baseline="0" dirty="0">
                          <a:solidFill>
                            <a:schemeClr val="tx1"/>
                          </a:solidFill>
                          <a:latin typeface="+mn-lt"/>
                          <a:ea typeface="+mn-ea"/>
                          <a:cs typeface="+mn-cs"/>
                        </a:rPr>
                        <a:t>interact with auditors, and oversee</a:t>
                      </a:r>
                    </a:p>
                    <a:p>
                      <a:r>
                        <a:rPr lang="en-IN" sz="1400" b="0" i="0" u="none" strike="noStrike" kern="1200" baseline="0" dirty="0">
                          <a:solidFill>
                            <a:schemeClr val="tx1"/>
                          </a:solidFill>
                          <a:latin typeface="+mn-lt"/>
                          <a:ea typeface="+mn-ea"/>
                          <a:cs typeface="+mn-cs"/>
                        </a:rPr>
                        <a:t>regulatory reporting.</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$92,000 – $207,750</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3011928"/>
                  </a:ext>
                </a:extLst>
              </a:tr>
              <a:tr h="370840">
                <a:tc>
                  <a:txBody>
                    <a:bodyPr/>
                    <a:lstStyle/>
                    <a:p>
                      <a:r>
                        <a:rPr lang="en-IN" sz="1400" b="1" i="0" u="none" strike="noStrike" kern="1200" baseline="0" dirty="0">
                          <a:solidFill>
                            <a:schemeClr val="tx1"/>
                          </a:solidFill>
                          <a:latin typeface="+mn-lt"/>
                          <a:ea typeface="+mn-ea"/>
                          <a:cs typeface="+mn-cs"/>
                        </a:rPr>
                        <a:t>Financial analysts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Review financial data and help to</a:t>
                      </a:r>
                    </a:p>
                    <a:p>
                      <a:r>
                        <a:rPr lang="en-IN" sz="1400" b="0" i="0" u="none" strike="noStrike" kern="1200" baseline="0" dirty="0">
                          <a:solidFill>
                            <a:schemeClr val="tx1"/>
                          </a:solidFill>
                          <a:latin typeface="+mn-lt"/>
                          <a:ea typeface="+mn-ea"/>
                          <a:cs typeface="+mn-cs"/>
                        </a:rPr>
                        <a:t>explain the story behind the numbers.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$42,500 – $201,250</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3204673"/>
                  </a:ext>
                </a:extLst>
              </a:tr>
              <a:tr h="370840">
                <a:tc>
                  <a:txBody>
                    <a:bodyPr/>
                    <a:lstStyle/>
                    <a:p>
                      <a:r>
                        <a:rPr lang="en-IN" sz="1400" b="1" i="0" u="none" strike="noStrike" kern="1200" baseline="0" dirty="0">
                          <a:solidFill>
                            <a:schemeClr val="tx1"/>
                          </a:solidFill>
                          <a:latin typeface="+mn-lt"/>
                          <a:ea typeface="+mn-ea"/>
                          <a:cs typeface="+mn-cs"/>
                        </a:rPr>
                        <a:t>Business systems</a:t>
                      </a:r>
                    </a:p>
                    <a:p>
                      <a:r>
                        <a:rPr lang="en-IN" sz="1400" b="1" i="0" u="none" strike="noStrike" kern="1200" baseline="0" dirty="0">
                          <a:solidFill>
                            <a:schemeClr val="tx1"/>
                          </a:solidFill>
                          <a:latin typeface="+mn-lt"/>
                          <a:ea typeface="+mn-ea"/>
                          <a:cs typeface="+mn-cs"/>
                        </a:rPr>
                        <a:t>analysts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Use accounting knowledge to create</a:t>
                      </a:r>
                    </a:p>
                    <a:p>
                      <a:r>
                        <a:rPr lang="en-IN" sz="1400" b="0" i="0" u="none" strike="noStrike" kern="1200" baseline="0" dirty="0">
                          <a:solidFill>
                            <a:schemeClr val="tx1"/>
                          </a:solidFill>
                          <a:latin typeface="+mn-lt"/>
                          <a:ea typeface="+mn-ea"/>
                          <a:cs typeface="+mn-cs"/>
                        </a:rPr>
                        <a:t>computer systems.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$42,500 – $185,000</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8750430"/>
                  </a:ext>
                </a:extLst>
              </a:tr>
              <a:tr h="370840">
                <a:tc>
                  <a:txBody>
                    <a:bodyPr/>
                    <a:lstStyle/>
                    <a:p>
                      <a:r>
                        <a:rPr lang="en-IN" sz="1400" b="1" i="0" u="none" strike="noStrike" kern="1200" baseline="0" dirty="0">
                          <a:solidFill>
                            <a:schemeClr val="tx1"/>
                          </a:solidFill>
                          <a:latin typeface="+mn-lt"/>
                          <a:ea typeface="+mn-ea"/>
                          <a:cs typeface="+mn-cs"/>
                        </a:rPr>
                        <a:t>Tax accountants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Help companies navigate tax laws.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$39,500 – $212,250</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58113001"/>
                  </a:ext>
                </a:extLst>
              </a:tr>
              <a:tr h="370840">
                <a:tc>
                  <a:txBody>
                    <a:bodyPr/>
                    <a:lstStyle/>
                    <a:p>
                      <a:r>
                        <a:rPr lang="en-IN" sz="1400" b="1" i="0" u="none" strike="noStrike" kern="1200" baseline="0" dirty="0">
                          <a:solidFill>
                            <a:schemeClr val="tx1"/>
                          </a:solidFill>
                          <a:latin typeface="+mn-lt"/>
                          <a:ea typeface="+mn-ea"/>
                          <a:cs typeface="+mn-cs"/>
                        </a:rPr>
                        <a:t>Auditors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Perform reviews of companies to ensure</a:t>
                      </a:r>
                    </a:p>
                    <a:p>
                      <a:r>
                        <a:rPr lang="en-IN" sz="1400" b="0" i="0" u="none" strike="noStrike" kern="1200" baseline="0" dirty="0">
                          <a:solidFill>
                            <a:schemeClr val="tx1"/>
                          </a:solidFill>
                          <a:latin typeface="+mn-lt"/>
                          <a:ea typeface="+mn-ea"/>
                          <a:cs typeface="+mn-cs"/>
                        </a:rPr>
                        <a:t>compliance to rules and regulations.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$39,500 – $208,750</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28113563"/>
                  </a:ext>
                </a:extLst>
              </a:tr>
              <a:tr h="370840">
                <a:tc>
                  <a:txBody>
                    <a:bodyPr/>
                    <a:lstStyle/>
                    <a:p>
                      <a:r>
                        <a:rPr lang="en-IN" sz="1400" b="1" i="0" u="none" strike="noStrike" kern="1200" baseline="0" dirty="0">
                          <a:solidFill>
                            <a:schemeClr val="tx1"/>
                          </a:solidFill>
                          <a:latin typeface="+mn-lt"/>
                          <a:ea typeface="+mn-ea"/>
                          <a:cs typeface="+mn-cs"/>
                        </a:rPr>
                        <a:t>Cost accountants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Typically work in a manufacturing business.</a:t>
                      </a:r>
                    </a:p>
                    <a:p>
                      <a:r>
                        <a:rPr lang="en-IN" sz="1400" b="0" i="0" u="none" strike="noStrike" kern="1200" baseline="0" dirty="0">
                          <a:solidFill>
                            <a:schemeClr val="tx1"/>
                          </a:solidFill>
                          <a:latin typeface="+mn-lt"/>
                          <a:ea typeface="+mn-ea"/>
                          <a:cs typeface="+mn-cs"/>
                        </a:rPr>
                        <a:t>Help analyze accounting data.</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$42,000 – $143,750</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71410552"/>
                  </a:ext>
                </a:extLst>
              </a:tr>
              <a:tr h="370840">
                <a:tc>
                  <a:txBody>
                    <a:bodyPr/>
                    <a:lstStyle/>
                    <a:p>
                      <a:r>
                        <a:rPr lang="en-IN" sz="1400" b="1" i="0" u="none" strike="noStrike" kern="1200" baseline="0" dirty="0">
                          <a:solidFill>
                            <a:schemeClr val="tx1"/>
                          </a:solidFill>
                          <a:latin typeface="+mn-lt"/>
                          <a:ea typeface="+mn-ea"/>
                          <a:cs typeface="+mn-cs"/>
                        </a:rPr>
                        <a:t>Accounting clerks/</a:t>
                      </a:r>
                    </a:p>
                    <a:p>
                      <a:r>
                        <a:rPr lang="en-IN" sz="1400" b="1" i="0" u="none" strike="noStrike" kern="1200" baseline="0" dirty="0">
                          <a:solidFill>
                            <a:schemeClr val="tx1"/>
                          </a:solidFill>
                          <a:latin typeface="+mn-lt"/>
                          <a:ea typeface="+mn-ea"/>
                          <a:cs typeface="+mn-cs"/>
                        </a:rPr>
                        <a:t>Bookkeepers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Record financial transactions and help</a:t>
                      </a:r>
                    </a:p>
                    <a:p>
                      <a:r>
                        <a:rPr lang="en-IN" sz="1400" b="0" i="0" u="none" strike="noStrike" kern="1200" baseline="0" dirty="0">
                          <a:solidFill>
                            <a:schemeClr val="tx1"/>
                          </a:solidFill>
                          <a:latin typeface="+mn-lt"/>
                          <a:ea typeface="+mn-ea"/>
                          <a:cs typeface="+mn-cs"/>
                        </a:rPr>
                        <a:t>prepare financial records.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$28,250 – $65,750</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92151875"/>
                  </a:ext>
                </a:extLst>
              </a:tr>
            </a:tbl>
          </a:graphicData>
        </a:graphic>
      </p:graphicFrame>
      <p:sp>
        <p:nvSpPr>
          <p:cNvPr id="3" name="Content Placeholder 2"/>
          <p:cNvSpPr>
            <a:spLocks noGrp="1"/>
          </p:cNvSpPr>
          <p:nvPr>
            <p:ph idx="1"/>
          </p:nvPr>
        </p:nvSpPr>
        <p:spPr>
          <a:xfrm>
            <a:off x="457200" y="5867400"/>
            <a:ext cx="2971800" cy="228600"/>
          </a:xfrm>
        </p:spPr>
        <p:txBody>
          <a:bodyPr/>
          <a:lstStyle/>
          <a:p>
            <a:pPr marL="0" indent="0">
              <a:buNone/>
            </a:pPr>
            <a:r>
              <a:rPr lang="en-IN" sz="1200" dirty="0"/>
              <a:t>Based on Robert Half’s 2019 Salary Guide</a:t>
            </a:r>
          </a:p>
        </p:txBody>
      </p:sp>
      <p:sp>
        <p:nvSpPr>
          <p:cNvPr id="6" name="Text Placeholder 5"/>
          <p:cNvSpPr>
            <a:spLocks noGrp="1"/>
          </p:cNvSpPr>
          <p:nvPr>
            <p:ph type="body" sz="quarter" idx="13"/>
          </p:nvPr>
        </p:nvSpPr>
        <p:spPr>
          <a:xfrm>
            <a:off x="3505200" y="5867400"/>
            <a:ext cx="2895600" cy="228600"/>
          </a:xfrm>
        </p:spPr>
        <p:txBody>
          <a:bodyPr/>
          <a:lstStyle/>
          <a:p>
            <a:pPr marL="0" indent="0">
              <a:buNone/>
            </a:pPr>
            <a:r>
              <a:rPr lang="en-IN" sz="1200" dirty="0">
                <a:hlinkClick r:id="rId3" tooltip="https://www.roberthalf.com/salary-guide"/>
              </a:rPr>
              <a:t>https://www.roberthalf.com/salary-guide</a:t>
            </a:r>
            <a:endParaRPr lang="en-IN" sz="1200" dirty="0"/>
          </a:p>
        </p:txBody>
      </p:sp>
    </p:spTree>
    <p:extLst>
      <p:ext uri="{BB962C8B-B14F-4D97-AF65-F5344CB8AC3E}">
        <p14:creationId xmlns:p14="http://schemas.microsoft.com/office/powerpoint/2010/main" val="56908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A2D57-F5FF-1E4A-A952-3C0BDA35B73A}"/>
              </a:ext>
            </a:extLst>
          </p:cNvPr>
          <p:cNvSpPr>
            <a:spLocks noGrp="1"/>
          </p:cNvSpPr>
          <p:nvPr>
            <p:ph type="title"/>
          </p:nvPr>
        </p:nvSpPr>
        <p:spPr/>
        <p:txBody>
          <a:bodyPr/>
          <a:lstStyle/>
          <a:p>
            <a:r>
              <a:rPr lang="en-US" dirty="0">
                <a:solidFill>
                  <a:schemeClr val="bg2"/>
                </a:solidFill>
              </a:rPr>
              <a:t>Data Analytics in Accounting</a:t>
            </a:r>
          </a:p>
        </p:txBody>
      </p:sp>
      <p:sp>
        <p:nvSpPr>
          <p:cNvPr id="3" name="Content Placeholder 2">
            <a:extLst>
              <a:ext uri="{FF2B5EF4-FFF2-40B4-BE49-F238E27FC236}">
                <a16:creationId xmlns:a16="http://schemas.microsoft.com/office/drawing/2014/main" id="{A787571B-9FF4-494F-9F3D-9C00E8E73981}"/>
              </a:ext>
            </a:extLst>
          </p:cNvPr>
          <p:cNvSpPr>
            <a:spLocks noGrp="1"/>
          </p:cNvSpPr>
          <p:nvPr>
            <p:ph idx="1"/>
          </p:nvPr>
        </p:nvSpPr>
        <p:spPr>
          <a:xfrm>
            <a:off x="457200" y="1600201"/>
            <a:ext cx="8229600" cy="3962400"/>
          </a:xfrm>
        </p:spPr>
        <p:txBody>
          <a:bodyPr/>
          <a:lstStyle/>
          <a:p>
            <a:r>
              <a:rPr lang="en-US" sz="2400" dirty="0"/>
              <a:t>Accountants need to understand how technology is used to process financial information</a:t>
            </a:r>
          </a:p>
          <a:p>
            <a:r>
              <a:rPr lang="en-US" sz="2400" dirty="0"/>
              <a:t>Accounting and finance individuals actively work with information technology teams to develop accounting systems.</a:t>
            </a:r>
          </a:p>
          <a:p>
            <a:r>
              <a:rPr lang="en-US" sz="2400" dirty="0"/>
              <a:t>Artificial intelligence, cloud-based systems, and robotic process automation are all changing the way companies handle financial information.</a:t>
            </a:r>
          </a:p>
        </p:txBody>
      </p:sp>
    </p:spTree>
    <p:extLst>
      <p:ext uri="{BB962C8B-B14F-4D97-AF65-F5344CB8AC3E}">
        <p14:creationId xmlns:p14="http://schemas.microsoft.com/office/powerpoint/2010/main" val="31889542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Learning Objective 1.2</a:t>
            </a:r>
          </a:p>
        </p:txBody>
      </p:sp>
      <p:sp>
        <p:nvSpPr>
          <p:cNvPr id="4" name="Content Placeholder 3"/>
          <p:cNvSpPr>
            <a:spLocks noGrp="1"/>
          </p:cNvSpPr>
          <p:nvPr>
            <p:ph idx="1"/>
          </p:nvPr>
        </p:nvSpPr>
        <p:spPr>
          <a:xfrm>
            <a:off x="457200" y="1600200"/>
            <a:ext cx="3810000" cy="2163763"/>
          </a:xfrm>
        </p:spPr>
        <p:txBody>
          <a:bodyPr/>
          <a:lstStyle/>
          <a:p>
            <a:pPr marL="0" indent="0">
              <a:buNone/>
            </a:pPr>
            <a:r>
              <a:rPr lang="en-US" sz="2800" dirty="0"/>
              <a:t>Describe the organizations and rules that govern accounting</a:t>
            </a:r>
          </a:p>
        </p:txBody>
      </p:sp>
      <p:pic>
        <p:nvPicPr>
          <p:cNvPr id="7" name="Content Placeholder 6" descr="A cup with saucer"/>
          <p:cNvPicPr>
            <a:picLocks noGrp="1" noChangeAspect="1"/>
          </p:cNvPicPr>
          <p:nvPr>
            <p:ph idx="13"/>
          </p:nvPr>
        </p:nvPicPr>
        <p:blipFill>
          <a:blip r:embed="rId3"/>
          <a:stretch>
            <a:fillRect/>
          </a:stretch>
        </p:blipFill>
        <p:spPr>
          <a:xfrm>
            <a:off x="4463786" y="2667000"/>
            <a:ext cx="3542083" cy="2182557"/>
          </a:xfrm>
          <a:prstGeom prst="rect">
            <a:avLst/>
          </a:prstGeom>
        </p:spPr>
      </p:pic>
    </p:spTree>
    <p:extLst>
      <p:ext uri="{BB962C8B-B14F-4D97-AF65-F5344CB8AC3E}">
        <p14:creationId xmlns:p14="http://schemas.microsoft.com/office/powerpoint/2010/main" val="1456040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solidFill>
                  <a:schemeClr val="bg2"/>
                </a:solidFill>
              </a:rPr>
              <a:t>What Are the Organizations and Rules That Govern Accounting?</a:t>
            </a:r>
            <a:r>
              <a:rPr lang="en-US" dirty="0">
                <a:solidFill>
                  <a:schemeClr val="bg2"/>
                </a:solidFill>
              </a:rPr>
              <a:t> </a:t>
            </a:r>
            <a:r>
              <a:rPr lang="en-US" sz="2000" b="0" dirty="0">
                <a:solidFill>
                  <a:schemeClr val="bg2"/>
                </a:solidFill>
              </a:rPr>
              <a:t>(1 of 3)</a:t>
            </a:r>
            <a:endParaRPr lang="en-US" b="0" dirty="0">
              <a:solidFill>
                <a:schemeClr val="bg2"/>
              </a:solidFill>
            </a:endParaRPr>
          </a:p>
        </p:txBody>
      </p:sp>
      <p:sp>
        <p:nvSpPr>
          <p:cNvPr id="5" name="Content Placeholder 4"/>
          <p:cNvSpPr>
            <a:spLocks noGrp="1"/>
          </p:cNvSpPr>
          <p:nvPr>
            <p:ph idx="1"/>
          </p:nvPr>
        </p:nvSpPr>
        <p:spPr>
          <a:xfrm>
            <a:off x="457200" y="1600201"/>
            <a:ext cx="8229600" cy="3352800"/>
          </a:xfrm>
        </p:spPr>
        <p:txBody>
          <a:bodyPr/>
          <a:lstStyle/>
          <a:p>
            <a:pPr marL="0" indent="0">
              <a:buNone/>
            </a:pPr>
            <a:r>
              <a:rPr lang="en-US" sz="2400" dirty="0"/>
              <a:t>Governing organizations:</a:t>
            </a:r>
          </a:p>
          <a:p>
            <a:r>
              <a:rPr lang="en-US" sz="2400" dirty="0"/>
              <a:t>The </a:t>
            </a:r>
            <a:r>
              <a:rPr lang="en-US" sz="2400" b="1" dirty="0"/>
              <a:t>Financial Accounting Standards Board (F</a:t>
            </a:r>
            <a:r>
              <a:rPr lang="en-US" sz="100" b="1" dirty="0"/>
              <a:t> </a:t>
            </a:r>
            <a:r>
              <a:rPr lang="en-US" sz="2400" b="1" dirty="0"/>
              <a:t>A</a:t>
            </a:r>
            <a:r>
              <a:rPr lang="en-US" sz="100" b="1" dirty="0"/>
              <a:t> </a:t>
            </a:r>
            <a:r>
              <a:rPr lang="en-US" sz="2400" b="1" dirty="0"/>
              <a:t>S</a:t>
            </a:r>
            <a:r>
              <a:rPr lang="en-US" sz="100" b="1" dirty="0"/>
              <a:t> </a:t>
            </a:r>
            <a:r>
              <a:rPr lang="en-US" sz="2400" b="1" dirty="0"/>
              <a:t>B) </a:t>
            </a:r>
            <a:r>
              <a:rPr lang="en-US" sz="2400" dirty="0"/>
              <a:t>oversees creation and governance of accounting standards.</a:t>
            </a:r>
            <a:endParaRPr lang="en-US" sz="2400" dirty="0">
              <a:solidFill>
                <a:srgbClr val="3399CC"/>
              </a:solidFill>
            </a:endParaRPr>
          </a:p>
          <a:p>
            <a:r>
              <a:rPr lang="en-US" sz="2400" dirty="0"/>
              <a:t>The </a:t>
            </a:r>
            <a:r>
              <a:rPr lang="en-US" sz="2400" b="1" dirty="0"/>
              <a:t>Securities and Exchange Commission (S</a:t>
            </a:r>
            <a:r>
              <a:rPr lang="en-US" sz="100" b="1" dirty="0"/>
              <a:t> </a:t>
            </a:r>
            <a:r>
              <a:rPr lang="en-US" sz="2400" b="1" dirty="0"/>
              <a:t>E</a:t>
            </a:r>
            <a:r>
              <a:rPr lang="en-US" sz="100" b="1" dirty="0"/>
              <a:t> </a:t>
            </a:r>
            <a:r>
              <a:rPr lang="en-US" sz="2400" b="1" dirty="0"/>
              <a:t>C)</a:t>
            </a:r>
            <a:r>
              <a:rPr lang="en-US" sz="2400" dirty="0">
                <a:solidFill>
                  <a:srgbClr val="EA492C"/>
                </a:solidFill>
              </a:rPr>
              <a:t> </a:t>
            </a:r>
            <a:r>
              <a:rPr lang="en-US" sz="2400" dirty="0"/>
              <a:t>oversees the U.S. financial markets.</a:t>
            </a:r>
          </a:p>
        </p:txBody>
      </p:sp>
    </p:spTree>
    <p:extLst>
      <p:ext uri="{BB962C8B-B14F-4D97-AF65-F5344CB8AC3E}">
        <p14:creationId xmlns:p14="http://schemas.microsoft.com/office/powerpoint/2010/main" val="17312977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bg2"/>
                </a:solidFill>
              </a:rPr>
              <a:t>What Are the Organizations and Rules That Govern Accounting?</a:t>
            </a:r>
            <a:r>
              <a:rPr lang="en-US" dirty="0">
                <a:solidFill>
                  <a:schemeClr val="bg2"/>
                </a:solidFill>
              </a:rPr>
              <a:t> </a:t>
            </a:r>
            <a:r>
              <a:rPr lang="en-US" sz="2000" b="0" dirty="0">
                <a:solidFill>
                  <a:schemeClr val="bg2"/>
                </a:solidFill>
              </a:rPr>
              <a:t>(2 of 3)</a:t>
            </a:r>
            <a:endParaRPr lang="en-US" b="0" dirty="0">
              <a:solidFill>
                <a:schemeClr val="bg2"/>
              </a:solidFill>
            </a:endParaRPr>
          </a:p>
        </p:txBody>
      </p:sp>
      <p:sp>
        <p:nvSpPr>
          <p:cNvPr id="3" name="Content Placeholder 2"/>
          <p:cNvSpPr>
            <a:spLocks noGrp="1"/>
          </p:cNvSpPr>
          <p:nvPr>
            <p:ph idx="1"/>
          </p:nvPr>
        </p:nvSpPr>
        <p:spPr>
          <a:xfrm>
            <a:off x="457200" y="1600201"/>
            <a:ext cx="8229600" cy="3200400"/>
          </a:xfrm>
        </p:spPr>
        <p:txBody>
          <a:bodyPr/>
          <a:lstStyle/>
          <a:p>
            <a:r>
              <a:rPr lang="en-US" sz="2400" dirty="0"/>
              <a:t>Accounting guidelines are called </a:t>
            </a:r>
            <a:r>
              <a:rPr lang="en-US" sz="2400" b="1" dirty="0"/>
              <a:t>Generally Accepted Accounting Principles (G</a:t>
            </a:r>
            <a:r>
              <a:rPr lang="en-US" sz="100" b="1" dirty="0"/>
              <a:t> </a:t>
            </a:r>
            <a:r>
              <a:rPr lang="en-US" sz="2400" b="1" dirty="0"/>
              <a:t>A</a:t>
            </a:r>
            <a:r>
              <a:rPr lang="en-US" sz="100" b="1" dirty="0"/>
              <a:t> </a:t>
            </a:r>
            <a:r>
              <a:rPr lang="en-US" sz="2400" b="1" dirty="0" err="1"/>
              <a:t>A</a:t>
            </a:r>
            <a:r>
              <a:rPr lang="en-US" sz="100" b="1" dirty="0"/>
              <a:t> </a:t>
            </a:r>
            <a:r>
              <a:rPr lang="en-US" sz="2400" b="1" dirty="0"/>
              <a:t>P).</a:t>
            </a:r>
          </a:p>
          <a:p>
            <a:r>
              <a:rPr lang="en-US" sz="2400" dirty="0">
                <a:solidFill>
                  <a:srgbClr val="000000"/>
                </a:solidFill>
              </a:rPr>
              <a:t>U</a:t>
            </a:r>
            <a:r>
              <a:rPr lang="en-US" sz="2400" dirty="0"/>
              <a:t>seful accounting information must:</a:t>
            </a:r>
          </a:p>
          <a:p>
            <a:pPr lvl="1"/>
            <a:r>
              <a:rPr lang="en-US" sz="2400" dirty="0"/>
              <a:t>Be relevant, allowing users to make a decision</a:t>
            </a:r>
          </a:p>
          <a:p>
            <a:pPr lvl="1"/>
            <a:r>
              <a:rPr lang="en-US" sz="2400" dirty="0"/>
              <a:t>Have </a:t>
            </a:r>
            <a:r>
              <a:rPr lang="en-US" sz="2400" b="1" dirty="0"/>
              <a:t>faithful representation </a:t>
            </a:r>
            <a:r>
              <a:rPr lang="en-US" sz="2400" dirty="0"/>
              <a:t>by being complete, neutral, and free from error</a:t>
            </a:r>
          </a:p>
        </p:txBody>
      </p:sp>
    </p:spTree>
    <p:extLst>
      <p:ext uri="{BB962C8B-B14F-4D97-AF65-F5344CB8AC3E}">
        <p14:creationId xmlns:p14="http://schemas.microsoft.com/office/powerpoint/2010/main" val="14653063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The Economic Entity Assumption </a:t>
            </a:r>
            <a:r>
              <a:rPr lang="en-US" sz="2000" b="0" dirty="0">
                <a:solidFill>
                  <a:schemeClr val="bg2"/>
                </a:solidFill>
              </a:rPr>
              <a:t>(1 of 5)</a:t>
            </a:r>
            <a:endParaRPr lang="en-US" b="0" dirty="0">
              <a:solidFill>
                <a:schemeClr val="bg2"/>
              </a:solidFill>
            </a:endParaRPr>
          </a:p>
        </p:txBody>
      </p:sp>
      <p:sp>
        <p:nvSpPr>
          <p:cNvPr id="3" name="Content Placeholder 2"/>
          <p:cNvSpPr>
            <a:spLocks noGrp="1"/>
          </p:cNvSpPr>
          <p:nvPr>
            <p:ph idx="1"/>
          </p:nvPr>
        </p:nvSpPr>
        <p:spPr>
          <a:xfrm>
            <a:off x="457200" y="1600201"/>
            <a:ext cx="8229600" cy="3505200"/>
          </a:xfrm>
        </p:spPr>
        <p:txBody>
          <a:bodyPr/>
          <a:lstStyle/>
          <a:p>
            <a:r>
              <a:rPr lang="en-US" sz="2400" dirty="0"/>
              <a:t>An organization that stands apart as a separate economic unit follows the </a:t>
            </a:r>
            <a:r>
              <a:rPr lang="en-US" sz="2400" b="1" dirty="0"/>
              <a:t>economic entity assumption.</a:t>
            </a:r>
          </a:p>
          <a:p>
            <a:r>
              <a:rPr lang="en-US" sz="2400" dirty="0"/>
              <a:t>An Economic Entity can be a:</a:t>
            </a:r>
          </a:p>
          <a:p>
            <a:pPr marL="740664" lvl="1" indent="-283464"/>
            <a:r>
              <a:rPr lang="en-US" sz="2400" dirty="0"/>
              <a:t>Sole Proprietorship</a:t>
            </a:r>
          </a:p>
          <a:p>
            <a:pPr marL="740664" lvl="1" indent="-283464"/>
            <a:r>
              <a:rPr lang="en-US" sz="2400" dirty="0"/>
              <a:t>Partnership</a:t>
            </a:r>
          </a:p>
          <a:p>
            <a:pPr marL="740664" lvl="1" indent="-283464"/>
            <a:r>
              <a:rPr lang="en-US" sz="2400" dirty="0"/>
              <a:t>Corporation</a:t>
            </a:r>
          </a:p>
          <a:p>
            <a:pPr marL="740664" lvl="1" indent="-283464"/>
            <a:r>
              <a:rPr lang="en-US" sz="2400" dirty="0"/>
              <a:t>Limited-Liability Company (L</a:t>
            </a:r>
            <a:r>
              <a:rPr lang="en-US" sz="100" dirty="0"/>
              <a:t> </a:t>
            </a:r>
            <a:r>
              <a:rPr lang="en-US" sz="2400" dirty="0" err="1"/>
              <a:t>L</a:t>
            </a:r>
            <a:r>
              <a:rPr lang="en-US" sz="100" dirty="0"/>
              <a:t> </a:t>
            </a:r>
            <a:r>
              <a:rPr lang="en-US" sz="2400" dirty="0"/>
              <a:t>C)</a:t>
            </a:r>
          </a:p>
        </p:txBody>
      </p:sp>
    </p:spTree>
    <p:extLst>
      <p:ext uri="{BB962C8B-B14F-4D97-AF65-F5344CB8AC3E}">
        <p14:creationId xmlns:p14="http://schemas.microsoft.com/office/powerpoint/2010/main" val="37332087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The Economic Entity Assumption </a:t>
            </a:r>
            <a:r>
              <a:rPr lang="en-US" sz="2000" b="0" dirty="0">
                <a:solidFill>
                  <a:schemeClr val="bg2"/>
                </a:solidFill>
              </a:rPr>
              <a:t>(2 of 5)</a:t>
            </a:r>
            <a:endParaRPr lang="en-IN" sz="2000" b="0" dirty="0">
              <a:solidFill>
                <a:schemeClr val="bg2"/>
              </a:solidFill>
            </a:endParaRPr>
          </a:p>
        </p:txBody>
      </p:sp>
      <p:sp>
        <p:nvSpPr>
          <p:cNvPr id="3" name="Content Placeholder 2"/>
          <p:cNvSpPr>
            <a:spLocks noGrp="1"/>
          </p:cNvSpPr>
          <p:nvPr>
            <p:ph idx="1"/>
          </p:nvPr>
        </p:nvSpPr>
        <p:spPr>
          <a:xfrm>
            <a:off x="457200" y="1600200"/>
            <a:ext cx="4953000" cy="416489"/>
          </a:xfrm>
        </p:spPr>
        <p:txBody>
          <a:bodyPr/>
          <a:lstStyle/>
          <a:p>
            <a:pPr marL="0" indent="0">
              <a:buSzPct val="100000"/>
              <a:buNone/>
            </a:pPr>
            <a:r>
              <a:rPr lang="en-IN" sz="2200" b="1" dirty="0"/>
              <a:t>Exhibit F:1-4 </a:t>
            </a:r>
            <a:r>
              <a:rPr lang="en-IN" sz="2200" dirty="0"/>
              <a:t>Business Organizations</a:t>
            </a:r>
            <a:endParaRPr lang="en-US" sz="2200" dirty="0"/>
          </a:p>
        </p:txBody>
      </p:sp>
      <p:graphicFrame>
        <p:nvGraphicFramePr>
          <p:cNvPr id="6" name="Content Placeholder 5"/>
          <p:cNvGraphicFramePr>
            <a:graphicFrameLocks noGrp="1"/>
          </p:cNvGraphicFramePr>
          <p:nvPr>
            <p:ph idx="13"/>
          </p:nvPr>
        </p:nvGraphicFramePr>
        <p:xfrm>
          <a:off x="457200" y="2133600"/>
          <a:ext cx="8229600" cy="4114800"/>
        </p:xfrm>
        <a:graphic>
          <a:graphicData uri="http://schemas.openxmlformats.org/drawingml/2006/table">
            <a:tbl>
              <a:tblPr firstRow="1" bandRow="1">
                <a:tableStyleId>{2D5ABB26-0587-4C30-8999-92F81FD0307C}</a:tableStyleId>
              </a:tblPr>
              <a:tblGrid>
                <a:gridCol w="1447800">
                  <a:extLst>
                    <a:ext uri="{9D8B030D-6E8A-4147-A177-3AD203B41FA5}">
                      <a16:colId xmlns:a16="http://schemas.microsoft.com/office/drawing/2014/main" val="2571683744"/>
                    </a:ext>
                  </a:extLst>
                </a:gridCol>
                <a:gridCol w="1371600">
                  <a:extLst>
                    <a:ext uri="{9D8B030D-6E8A-4147-A177-3AD203B41FA5}">
                      <a16:colId xmlns:a16="http://schemas.microsoft.com/office/drawing/2014/main" val="2579395866"/>
                    </a:ext>
                  </a:extLst>
                </a:gridCol>
                <a:gridCol w="2118360">
                  <a:extLst>
                    <a:ext uri="{9D8B030D-6E8A-4147-A177-3AD203B41FA5}">
                      <a16:colId xmlns:a16="http://schemas.microsoft.com/office/drawing/2014/main" val="1216725496"/>
                    </a:ext>
                  </a:extLst>
                </a:gridCol>
                <a:gridCol w="1645920">
                  <a:extLst>
                    <a:ext uri="{9D8B030D-6E8A-4147-A177-3AD203B41FA5}">
                      <a16:colId xmlns:a16="http://schemas.microsoft.com/office/drawing/2014/main" val="646927892"/>
                    </a:ext>
                  </a:extLst>
                </a:gridCol>
                <a:gridCol w="1645920">
                  <a:extLst>
                    <a:ext uri="{9D8B030D-6E8A-4147-A177-3AD203B41FA5}">
                      <a16:colId xmlns:a16="http://schemas.microsoft.com/office/drawing/2014/main" val="971560118"/>
                    </a:ext>
                  </a:extLst>
                </a:gridCol>
              </a:tblGrid>
              <a:tr h="49361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00" dirty="0">
                          <a:solidFill>
                            <a:schemeClr val="tx1"/>
                          </a:solidFill>
                        </a:rPr>
                        <a:t>Blank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1" i="0" u="none" strike="noStrike" kern="1200" baseline="0" dirty="0">
                          <a:solidFill>
                            <a:schemeClr val="tx1"/>
                          </a:solidFill>
                          <a:latin typeface="+mn-lt"/>
                          <a:ea typeface="+mn-ea"/>
                          <a:cs typeface="+mn-cs"/>
                        </a:rPr>
                        <a:t>Sole Proprietorship</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1" i="0" u="none" strike="noStrike" kern="1200" baseline="0" dirty="0">
                          <a:solidFill>
                            <a:schemeClr val="tx1"/>
                          </a:solidFill>
                          <a:latin typeface="+mn-lt"/>
                          <a:ea typeface="+mn-ea"/>
                          <a:cs typeface="+mn-cs"/>
                        </a:rPr>
                        <a:t>Partnership</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1" i="0" u="none" strike="noStrike" kern="1200" baseline="0" dirty="0">
                          <a:solidFill>
                            <a:schemeClr val="tx1"/>
                          </a:solidFill>
                          <a:latin typeface="+mn-lt"/>
                          <a:ea typeface="+mn-ea"/>
                          <a:cs typeface="+mn-cs"/>
                        </a:rPr>
                        <a:t>Corporation</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1" i="0" u="none" strike="noStrike" kern="1200" baseline="0" dirty="0">
                          <a:solidFill>
                            <a:schemeClr val="tx1"/>
                          </a:solidFill>
                          <a:latin typeface="+mn-lt"/>
                          <a:ea typeface="+mn-ea"/>
                          <a:cs typeface="+mn-cs"/>
                        </a:rPr>
                        <a:t>Limited-Liability</a:t>
                      </a:r>
                    </a:p>
                    <a:p>
                      <a:r>
                        <a:rPr lang="en-IN" sz="1200" b="1" i="0" u="none" strike="noStrike" kern="1200" baseline="0" dirty="0">
                          <a:solidFill>
                            <a:schemeClr val="tx1"/>
                          </a:solidFill>
                          <a:latin typeface="+mn-lt"/>
                          <a:ea typeface="+mn-ea"/>
                          <a:cs typeface="+mn-cs"/>
                        </a:rPr>
                        <a:t>Company (L</a:t>
                      </a:r>
                      <a:r>
                        <a:rPr lang="en-IN" sz="100" b="1" i="0" u="none" strike="noStrike" kern="1200" baseline="0" dirty="0">
                          <a:solidFill>
                            <a:schemeClr val="tx1"/>
                          </a:solidFill>
                          <a:latin typeface="+mn-lt"/>
                          <a:ea typeface="+mn-ea"/>
                          <a:cs typeface="+mn-cs"/>
                        </a:rPr>
                        <a:t> </a:t>
                      </a:r>
                      <a:r>
                        <a:rPr lang="en-IN" sz="1200" b="1" i="0" u="none" strike="noStrike" kern="1200" baseline="0" dirty="0" err="1">
                          <a:solidFill>
                            <a:schemeClr val="tx1"/>
                          </a:solidFill>
                          <a:latin typeface="+mn-lt"/>
                          <a:ea typeface="+mn-ea"/>
                          <a:cs typeface="+mn-cs"/>
                        </a:rPr>
                        <a:t>L</a:t>
                      </a:r>
                      <a:r>
                        <a:rPr lang="en-IN" sz="100" b="1" i="0" u="none" strike="noStrike" kern="1200" baseline="0" dirty="0">
                          <a:solidFill>
                            <a:schemeClr val="tx1"/>
                          </a:solidFill>
                          <a:latin typeface="+mn-lt"/>
                          <a:ea typeface="+mn-ea"/>
                          <a:cs typeface="+mn-cs"/>
                        </a:rPr>
                        <a:t> </a:t>
                      </a:r>
                      <a:r>
                        <a:rPr lang="en-IN" sz="1200" b="1" i="0" u="none" strike="noStrike" kern="1200" baseline="0" dirty="0">
                          <a:solidFill>
                            <a:schemeClr val="tx1"/>
                          </a:solidFill>
                          <a:latin typeface="+mn-lt"/>
                          <a:ea typeface="+mn-ea"/>
                          <a:cs typeface="+mn-cs"/>
                        </a:rPr>
                        <a:t>C)</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208412"/>
                  </a:ext>
                </a:extLst>
              </a:tr>
              <a:tr h="1085955">
                <a:tc>
                  <a:txBody>
                    <a:bodyPr/>
                    <a:lstStyle/>
                    <a:p>
                      <a:r>
                        <a:rPr lang="en-IN" sz="1200" b="1" i="0" u="none" strike="noStrike" kern="1200" baseline="0" dirty="0">
                          <a:solidFill>
                            <a:schemeClr val="tx1"/>
                          </a:solidFill>
                          <a:latin typeface="+mn-lt"/>
                          <a:ea typeface="+mn-ea"/>
                          <a:cs typeface="+mn-cs"/>
                        </a:rPr>
                        <a:t>Definition</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A business with a single owner</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A business with two or more</a:t>
                      </a:r>
                    </a:p>
                    <a:p>
                      <a:r>
                        <a:rPr lang="en-IN" sz="1200" b="0" i="0" u="none" strike="noStrike" kern="1200" baseline="0" dirty="0">
                          <a:solidFill>
                            <a:schemeClr val="tx1"/>
                          </a:solidFill>
                          <a:latin typeface="+mn-lt"/>
                          <a:ea typeface="+mn-ea"/>
                          <a:cs typeface="+mn-cs"/>
                        </a:rPr>
                        <a:t>owners and not organized as</a:t>
                      </a:r>
                    </a:p>
                    <a:p>
                      <a:r>
                        <a:rPr lang="en-IN" sz="1200" b="0" i="0" u="none" strike="noStrike" kern="1200" baseline="0" dirty="0">
                          <a:solidFill>
                            <a:schemeClr val="tx1"/>
                          </a:solidFill>
                          <a:latin typeface="+mn-lt"/>
                          <a:ea typeface="+mn-ea"/>
                          <a:cs typeface="+mn-cs"/>
                        </a:rPr>
                        <a:t>a corporation</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A business organized under</a:t>
                      </a:r>
                    </a:p>
                    <a:p>
                      <a:r>
                        <a:rPr lang="en-IN" sz="1200" b="0" i="0" u="none" strike="noStrike" kern="1200" baseline="0" dirty="0">
                          <a:solidFill>
                            <a:schemeClr val="tx1"/>
                          </a:solidFill>
                          <a:latin typeface="+mn-lt"/>
                          <a:ea typeface="+mn-ea"/>
                          <a:cs typeface="+mn-cs"/>
                        </a:rPr>
                        <a:t>state law that is a separate</a:t>
                      </a:r>
                    </a:p>
                    <a:p>
                      <a:r>
                        <a:rPr lang="en-IN" sz="1200" b="0" i="0" u="none" strike="noStrike" kern="1200" baseline="0" dirty="0">
                          <a:solidFill>
                            <a:schemeClr val="tx1"/>
                          </a:solidFill>
                          <a:latin typeface="+mn-lt"/>
                          <a:ea typeface="+mn-ea"/>
                          <a:cs typeface="+mn-cs"/>
                        </a:rPr>
                        <a:t>legal entity</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A company in which each</a:t>
                      </a:r>
                    </a:p>
                    <a:p>
                      <a:r>
                        <a:rPr lang="en-IN" sz="1200" b="0" i="0" u="none" strike="noStrike" kern="1200" baseline="0" dirty="0">
                          <a:solidFill>
                            <a:schemeClr val="tx1"/>
                          </a:solidFill>
                          <a:latin typeface="+mn-lt"/>
                          <a:ea typeface="+mn-ea"/>
                          <a:cs typeface="+mn-cs"/>
                        </a:rPr>
                        <a:t>member is only liable for his</a:t>
                      </a:r>
                    </a:p>
                    <a:p>
                      <a:r>
                        <a:rPr lang="en-IN" sz="1200" b="0" i="0" u="none" strike="noStrike" kern="1200" baseline="0" dirty="0">
                          <a:solidFill>
                            <a:schemeClr val="tx1"/>
                          </a:solidFill>
                          <a:latin typeface="+mn-lt"/>
                          <a:ea typeface="+mn-ea"/>
                          <a:cs typeface="+mn-cs"/>
                        </a:rPr>
                        <a:t>or her own actions</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35223562"/>
                  </a:ext>
                </a:extLst>
              </a:tr>
              <a:tr h="758212">
                <a:tc>
                  <a:txBody>
                    <a:bodyPr/>
                    <a:lstStyle/>
                    <a:p>
                      <a:r>
                        <a:rPr lang="en-IN" sz="1200" b="1" i="0" u="none" strike="noStrike" kern="1200" baseline="0" dirty="0">
                          <a:solidFill>
                            <a:schemeClr val="tx1"/>
                          </a:solidFill>
                          <a:latin typeface="+mn-lt"/>
                          <a:ea typeface="+mn-ea"/>
                          <a:cs typeface="+mn-cs"/>
                        </a:rPr>
                        <a:t>Number of owners</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One (called the </a:t>
                      </a:r>
                      <a:r>
                        <a:rPr lang="en-IN" sz="1200" b="1" i="0" u="none" strike="noStrike" kern="1200" baseline="0" dirty="0">
                          <a:solidFill>
                            <a:schemeClr val="tx1"/>
                          </a:solidFill>
                          <a:latin typeface="+mn-lt"/>
                          <a:ea typeface="+mn-ea"/>
                          <a:cs typeface="+mn-cs"/>
                        </a:rPr>
                        <a:t>proprietor</a:t>
                      </a:r>
                      <a:r>
                        <a:rPr lang="en-IN" sz="1200" b="0" i="0" u="none" strike="noStrike" kern="1200" baseline="0" dirty="0">
                          <a:solidFill>
                            <a:schemeClr val="tx1"/>
                          </a:solidFill>
                          <a:latin typeface="+mn-lt"/>
                          <a:ea typeface="+mn-ea"/>
                          <a:cs typeface="+mn-cs"/>
                        </a:rPr>
                        <a:t>)</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Two or more (called </a:t>
                      </a:r>
                      <a:r>
                        <a:rPr lang="en-IN" sz="1200" b="1" i="0" u="none" strike="noStrike" kern="1200" baseline="0" dirty="0">
                          <a:solidFill>
                            <a:schemeClr val="tx1"/>
                          </a:solidFill>
                          <a:latin typeface="+mn-lt"/>
                          <a:ea typeface="+mn-ea"/>
                          <a:cs typeface="+mn-cs"/>
                        </a:rPr>
                        <a:t>partners</a:t>
                      </a:r>
                      <a:r>
                        <a:rPr lang="en-IN" sz="1200" b="0" i="0" u="none" strike="noStrike" kern="1200" baseline="0" dirty="0">
                          <a:solidFill>
                            <a:schemeClr val="tx1"/>
                          </a:solidFill>
                          <a:latin typeface="+mn-lt"/>
                          <a:ea typeface="+mn-ea"/>
                          <a:cs typeface="+mn-cs"/>
                        </a:rPr>
                        <a:t>)</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One or more (called </a:t>
                      </a:r>
                      <a:r>
                        <a:rPr lang="en-IN" sz="1200" b="1" i="0" u="none" strike="noStrike" kern="1200" baseline="0" dirty="0">
                          <a:solidFill>
                            <a:schemeClr val="tx1"/>
                          </a:solidFill>
                          <a:latin typeface="+mn-lt"/>
                          <a:ea typeface="+mn-ea"/>
                          <a:cs typeface="+mn-cs"/>
                        </a:rPr>
                        <a:t>stockholders</a:t>
                      </a:r>
                      <a:r>
                        <a:rPr lang="en-IN" sz="1200" b="0" i="0" u="none" strike="noStrike" kern="1200" baseline="0" dirty="0">
                          <a:solidFill>
                            <a:schemeClr val="tx1"/>
                          </a:solidFill>
                          <a:latin typeface="+mn-lt"/>
                          <a:ea typeface="+mn-ea"/>
                          <a:cs typeface="+mn-cs"/>
                        </a:rPr>
                        <a:t>)</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One or more (called</a:t>
                      </a:r>
                    </a:p>
                    <a:p>
                      <a:r>
                        <a:rPr lang="en-IN" sz="1200" b="1" i="0" u="none" strike="noStrike" kern="1200" baseline="0" dirty="0">
                          <a:solidFill>
                            <a:schemeClr val="tx1"/>
                          </a:solidFill>
                          <a:latin typeface="+mn-lt"/>
                          <a:ea typeface="+mn-ea"/>
                          <a:cs typeface="+mn-cs"/>
                        </a:rPr>
                        <a:t>members or partners</a:t>
                      </a:r>
                      <a:r>
                        <a:rPr lang="en-IN" sz="1200" b="0" i="0" u="none" strike="noStrike" kern="1200" baseline="0" dirty="0">
                          <a:solidFill>
                            <a:schemeClr val="tx1"/>
                          </a:solidFill>
                          <a:latin typeface="+mn-lt"/>
                          <a:ea typeface="+mn-ea"/>
                          <a:cs typeface="+mn-cs"/>
                        </a:rPr>
                        <a:t>)</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65613781"/>
                  </a:ext>
                </a:extLst>
              </a:tr>
              <a:tr h="691062">
                <a:tc>
                  <a:txBody>
                    <a:bodyPr/>
                    <a:lstStyle/>
                    <a:p>
                      <a:r>
                        <a:rPr lang="en-IN" sz="1200" b="1" i="0" u="none" strike="noStrike" kern="1200" baseline="0" dirty="0">
                          <a:solidFill>
                            <a:schemeClr val="tx1"/>
                          </a:solidFill>
                          <a:latin typeface="+mn-lt"/>
                          <a:ea typeface="+mn-ea"/>
                          <a:cs typeface="+mn-cs"/>
                        </a:rPr>
                        <a:t>Life of the</a:t>
                      </a:r>
                    </a:p>
                    <a:p>
                      <a:r>
                        <a:rPr lang="en-IN" sz="1200" b="1" i="0" u="none" strike="noStrike" kern="1200" baseline="0" dirty="0">
                          <a:solidFill>
                            <a:schemeClr val="tx1"/>
                          </a:solidFill>
                          <a:latin typeface="+mn-lt"/>
                          <a:ea typeface="+mn-ea"/>
                          <a:cs typeface="+mn-cs"/>
                        </a:rPr>
                        <a:t>organization</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Terminates at owner’s choice</a:t>
                      </a:r>
                    </a:p>
                    <a:p>
                      <a:r>
                        <a:rPr lang="en-IN" sz="1200" b="0" i="0" u="none" strike="noStrike" kern="1200" baseline="0" dirty="0">
                          <a:solidFill>
                            <a:schemeClr val="tx1"/>
                          </a:solidFill>
                          <a:latin typeface="+mn-lt"/>
                          <a:ea typeface="+mn-ea"/>
                          <a:cs typeface="+mn-cs"/>
                        </a:rPr>
                        <a:t>or death</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Terminates at a partner’s</a:t>
                      </a:r>
                    </a:p>
                    <a:p>
                      <a:r>
                        <a:rPr lang="en-IN" sz="1200" b="0" i="0" u="none" strike="noStrike" kern="1200" baseline="0" dirty="0">
                          <a:solidFill>
                            <a:schemeClr val="tx1"/>
                          </a:solidFill>
                          <a:latin typeface="+mn-lt"/>
                          <a:ea typeface="+mn-ea"/>
                          <a:cs typeface="+mn-cs"/>
                        </a:rPr>
                        <a:t>choice or death</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Indefinite</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Indefinite</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10908991"/>
                  </a:ext>
                </a:extLst>
              </a:tr>
              <a:tr h="1085955">
                <a:tc>
                  <a:txBody>
                    <a:bodyPr/>
                    <a:lstStyle/>
                    <a:p>
                      <a:r>
                        <a:rPr lang="en-IN" sz="1200" b="1" i="0" u="none" strike="noStrike" kern="1200" baseline="0" dirty="0">
                          <a:solidFill>
                            <a:schemeClr val="tx1"/>
                          </a:solidFill>
                          <a:latin typeface="+mn-lt"/>
                          <a:ea typeface="+mn-ea"/>
                          <a:cs typeface="+mn-cs"/>
                        </a:rPr>
                        <a:t>Personal liability</a:t>
                      </a:r>
                    </a:p>
                    <a:p>
                      <a:r>
                        <a:rPr lang="en-IN" sz="1200" b="1" i="0" u="none" strike="noStrike" kern="1200" baseline="0" dirty="0">
                          <a:solidFill>
                            <a:schemeClr val="tx1"/>
                          </a:solidFill>
                          <a:latin typeface="+mn-lt"/>
                          <a:ea typeface="+mn-ea"/>
                          <a:cs typeface="+mn-cs"/>
                        </a:rPr>
                        <a:t>of the owner(s)</a:t>
                      </a:r>
                    </a:p>
                    <a:p>
                      <a:r>
                        <a:rPr lang="en-IN" sz="1200" b="1" i="0" u="none" strike="noStrike" kern="1200" baseline="0" dirty="0">
                          <a:solidFill>
                            <a:schemeClr val="tx1"/>
                          </a:solidFill>
                          <a:latin typeface="+mn-lt"/>
                          <a:ea typeface="+mn-ea"/>
                          <a:cs typeface="+mn-cs"/>
                        </a:rPr>
                        <a:t>for the business’s</a:t>
                      </a:r>
                    </a:p>
                    <a:p>
                      <a:r>
                        <a:rPr lang="en-IN" sz="1200" b="1" i="0" u="none" strike="noStrike" kern="1200" baseline="0" dirty="0">
                          <a:solidFill>
                            <a:schemeClr val="tx1"/>
                          </a:solidFill>
                          <a:latin typeface="+mn-lt"/>
                          <a:ea typeface="+mn-ea"/>
                          <a:cs typeface="+mn-cs"/>
                        </a:rPr>
                        <a:t>debts</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The owner is personally liable.</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The partners are personally liable.</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Stockholders are not personally</a:t>
                      </a:r>
                    </a:p>
                    <a:p>
                      <a:r>
                        <a:rPr lang="en-IN" sz="1200" b="0" i="0" u="none" strike="noStrike" kern="1200" baseline="0" dirty="0">
                          <a:solidFill>
                            <a:schemeClr val="tx1"/>
                          </a:solidFill>
                          <a:latin typeface="+mn-lt"/>
                          <a:ea typeface="+mn-ea"/>
                          <a:cs typeface="+mn-cs"/>
                        </a:rPr>
                        <a:t>Liable.</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200" b="0" i="0" u="none" strike="noStrike" kern="1200" baseline="0" dirty="0">
                          <a:solidFill>
                            <a:schemeClr val="tx1"/>
                          </a:solidFill>
                          <a:latin typeface="+mn-lt"/>
                          <a:ea typeface="+mn-ea"/>
                          <a:cs typeface="+mn-cs"/>
                        </a:rPr>
                        <a:t>Members are not personally</a:t>
                      </a:r>
                    </a:p>
                    <a:p>
                      <a:r>
                        <a:rPr lang="en-IN" sz="1200" b="0" i="0" u="none" strike="noStrike" kern="1200" baseline="0" dirty="0">
                          <a:solidFill>
                            <a:schemeClr val="tx1"/>
                          </a:solidFill>
                          <a:latin typeface="+mn-lt"/>
                          <a:ea typeface="+mn-ea"/>
                          <a:cs typeface="+mn-cs"/>
                        </a:rPr>
                        <a:t>Liable.</a:t>
                      </a:r>
                      <a:endParaRPr lang="en-IN"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03670763"/>
                  </a:ext>
                </a:extLst>
              </a:tr>
            </a:tbl>
          </a:graphicData>
        </a:graphic>
      </p:graphicFrame>
    </p:spTree>
    <p:extLst>
      <p:ext uri="{BB962C8B-B14F-4D97-AF65-F5344CB8AC3E}">
        <p14:creationId xmlns:p14="http://schemas.microsoft.com/office/powerpoint/2010/main" val="32765440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Economic Entity Assumption </a:t>
            </a:r>
            <a:r>
              <a:rPr lang="en-US" sz="2000" b="0" dirty="0"/>
              <a:t>(3 of 5)</a:t>
            </a:r>
            <a:endParaRPr lang="en-IN" sz="2000" b="0" dirty="0"/>
          </a:p>
        </p:txBody>
      </p:sp>
      <p:sp>
        <p:nvSpPr>
          <p:cNvPr id="3" name="Content Placeholder 2"/>
          <p:cNvSpPr>
            <a:spLocks noGrp="1"/>
          </p:cNvSpPr>
          <p:nvPr>
            <p:ph idx="1"/>
          </p:nvPr>
        </p:nvSpPr>
        <p:spPr>
          <a:xfrm>
            <a:off x="457200" y="1600201"/>
            <a:ext cx="3886200" cy="457199"/>
          </a:xfrm>
        </p:spPr>
        <p:txBody>
          <a:bodyPr/>
          <a:lstStyle/>
          <a:p>
            <a:pPr marL="0" indent="0">
              <a:buSzPct val="100000"/>
              <a:buNone/>
            </a:pPr>
            <a:r>
              <a:rPr lang="en-IN" sz="2200" b="1" dirty="0"/>
              <a:t>[Exhibit F:1-4 Continued]</a:t>
            </a:r>
            <a:endParaRPr lang="en-US" sz="2200" b="1" dirty="0"/>
          </a:p>
        </p:txBody>
      </p:sp>
      <p:graphicFrame>
        <p:nvGraphicFramePr>
          <p:cNvPr id="6" name="Content Placeholder 5"/>
          <p:cNvGraphicFramePr>
            <a:graphicFrameLocks noGrp="1"/>
          </p:cNvGraphicFramePr>
          <p:nvPr>
            <p:ph idx="13"/>
          </p:nvPr>
        </p:nvGraphicFramePr>
        <p:xfrm>
          <a:off x="457200" y="2133600"/>
          <a:ext cx="8229600" cy="3048000"/>
        </p:xfrm>
        <a:graphic>
          <a:graphicData uri="http://schemas.openxmlformats.org/drawingml/2006/table">
            <a:tbl>
              <a:tblPr firstRow="1" bandRow="1">
                <a:tableStyleId>{2D5ABB26-0587-4C30-8999-92F81FD0307C}</a:tableStyleId>
              </a:tblPr>
              <a:tblGrid>
                <a:gridCol w="1645920">
                  <a:extLst>
                    <a:ext uri="{9D8B030D-6E8A-4147-A177-3AD203B41FA5}">
                      <a16:colId xmlns:a16="http://schemas.microsoft.com/office/drawing/2014/main" val="695606932"/>
                    </a:ext>
                  </a:extLst>
                </a:gridCol>
                <a:gridCol w="1645920">
                  <a:extLst>
                    <a:ext uri="{9D8B030D-6E8A-4147-A177-3AD203B41FA5}">
                      <a16:colId xmlns:a16="http://schemas.microsoft.com/office/drawing/2014/main" val="1203508801"/>
                    </a:ext>
                  </a:extLst>
                </a:gridCol>
                <a:gridCol w="1645920">
                  <a:extLst>
                    <a:ext uri="{9D8B030D-6E8A-4147-A177-3AD203B41FA5}">
                      <a16:colId xmlns:a16="http://schemas.microsoft.com/office/drawing/2014/main" val="1229692441"/>
                    </a:ext>
                  </a:extLst>
                </a:gridCol>
                <a:gridCol w="1645920">
                  <a:extLst>
                    <a:ext uri="{9D8B030D-6E8A-4147-A177-3AD203B41FA5}">
                      <a16:colId xmlns:a16="http://schemas.microsoft.com/office/drawing/2014/main" val="1940720604"/>
                    </a:ext>
                  </a:extLst>
                </a:gridCol>
                <a:gridCol w="1645920">
                  <a:extLst>
                    <a:ext uri="{9D8B030D-6E8A-4147-A177-3AD203B41FA5}">
                      <a16:colId xmlns:a16="http://schemas.microsoft.com/office/drawing/2014/main" val="2404077043"/>
                    </a:ext>
                  </a:extLst>
                </a:gridCol>
              </a:tblGrid>
              <a:tr h="370840">
                <a:tc>
                  <a:txBody>
                    <a:bodyPr/>
                    <a:lstStyle/>
                    <a:p>
                      <a:r>
                        <a:rPr lang="en-IN" sz="100" dirty="0">
                          <a:solidFill>
                            <a:schemeClr val="tx1"/>
                          </a:solidFill>
                        </a:rPr>
                        <a:t>Blank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i="0" u="none" strike="noStrike" kern="1200" baseline="0" dirty="0">
                          <a:solidFill>
                            <a:schemeClr val="tx1"/>
                          </a:solidFill>
                          <a:latin typeface="+mn-lt"/>
                          <a:ea typeface="+mn-ea"/>
                          <a:cs typeface="+mn-cs"/>
                        </a:rPr>
                        <a:t>Sole Proprietorship</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i="0" u="none" strike="noStrike" kern="1200" baseline="0" dirty="0">
                          <a:solidFill>
                            <a:schemeClr val="tx1"/>
                          </a:solidFill>
                          <a:latin typeface="+mn-lt"/>
                          <a:ea typeface="+mn-ea"/>
                          <a:cs typeface="+mn-cs"/>
                        </a:rPr>
                        <a:t>Partnership</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i="0" u="none" strike="noStrike" kern="1200" baseline="0" dirty="0">
                          <a:solidFill>
                            <a:schemeClr val="tx1"/>
                          </a:solidFill>
                          <a:latin typeface="+mn-lt"/>
                          <a:ea typeface="+mn-ea"/>
                          <a:cs typeface="+mn-cs"/>
                        </a:rPr>
                        <a:t>Corporation</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i="0" u="none" strike="noStrike" kern="1200" baseline="0" dirty="0">
                          <a:solidFill>
                            <a:schemeClr val="tx1"/>
                          </a:solidFill>
                          <a:latin typeface="+mn-lt"/>
                          <a:ea typeface="+mn-ea"/>
                          <a:cs typeface="+mn-cs"/>
                        </a:rPr>
                        <a:t>Limited-Liability</a:t>
                      </a:r>
                    </a:p>
                    <a:p>
                      <a:r>
                        <a:rPr lang="en-IN" sz="1400" b="1" i="0" u="none" strike="noStrike" kern="1200" baseline="0" dirty="0">
                          <a:solidFill>
                            <a:schemeClr val="tx1"/>
                          </a:solidFill>
                          <a:latin typeface="+mn-lt"/>
                          <a:ea typeface="+mn-ea"/>
                          <a:cs typeface="+mn-cs"/>
                        </a:rPr>
                        <a:t>Company (L</a:t>
                      </a:r>
                      <a:r>
                        <a:rPr lang="en-IN" sz="100" b="1" i="0" u="none" strike="noStrike" kern="1200" baseline="0" dirty="0">
                          <a:solidFill>
                            <a:schemeClr val="tx1"/>
                          </a:solidFill>
                          <a:latin typeface="+mn-lt"/>
                          <a:ea typeface="+mn-ea"/>
                          <a:cs typeface="+mn-cs"/>
                        </a:rPr>
                        <a:t> </a:t>
                      </a:r>
                      <a:r>
                        <a:rPr lang="en-IN" sz="1400" b="1" i="0" u="none" strike="noStrike" kern="1200" baseline="0" dirty="0" err="1">
                          <a:solidFill>
                            <a:schemeClr val="tx1"/>
                          </a:solidFill>
                          <a:latin typeface="+mn-lt"/>
                          <a:ea typeface="+mn-ea"/>
                          <a:cs typeface="+mn-cs"/>
                        </a:rPr>
                        <a:t>L</a:t>
                      </a:r>
                      <a:r>
                        <a:rPr lang="en-IN" sz="100" b="1" i="0" u="none" strike="noStrike" kern="1200" baseline="0" dirty="0">
                          <a:solidFill>
                            <a:schemeClr val="tx1"/>
                          </a:solidFill>
                          <a:latin typeface="+mn-lt"/>
                          <a:ea typeface="+mn-ea"/>
                          <a:cs typeface="+mn-cs"/>
                        </a:rPr>
                        <a:t> </a:t>
                      </a:r>
                      <a:r>
                        <a:rPr lang="en-IN" sz="1400" b="1" i="0" u="none" strike="noStrike" kern="1200" baseline="0" dirty="0">
                          <a:solidFill>
                            <a:schemeClr val="tx1"/>
                          </a:solidFill>
                          <a:latin typeface="+mn-lt"/>
                          <a:ea typeface="+mn-ea"/>
                          <a:cs typeface="+mn-cs"/>
                        </a:rPr>
                        <a:t>C)</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8257970"/>
                  </a:ext>
                </a:extLst>
              </a:tr>
              <a:tr h="370840">
                <a:tc>
                  <a:txBody>
                    <a:bodyPr/>
                    <a:lstStyle/>
                    <a:p>
                      <a:r>
                        <a:rPr lang="en-IN" sz="1400" b="1" i="0" u="none" strike="noStrike" kern="1200" baseline="0" dirty="0">
                          <a:solidFill>
                            <a:schemeClr val="tx1"/>
                          </a:solidFill>
                          <a:latin typeface="+mn-lt"/>
                          <a:ea typeface="+mn-ea"/>
                          <a:cs typeface="+mn-cs"/>
                        </a:rPr>
                        <a:t>Taxation</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Not separate taxable entities.</a:t>
                      </a:r>
                    </a:p>
                    <a:p>
                      <a:r>
                        <a:rPr lang="en-IN" sz="1400" b="0" i="0" u="none" strike="noStrike" kern="1200" baseline="0" dirty="0">
                          <a:solidFill>
                            <a:schemeClr val="tx1"/>
                          </a:solidFill>
                          <a:latin typeface="+mn-lt"/>
                          <a:ea typeface="+mn-ea"/>
                          <a:cs typeface="+mn-cs"/>
                        </a:rPr>
                        <a:t>The owner pays tax on the</a:t>
                      </a:r>
                    </a:p>
                    <a:p>
                      <a:r>
                        <a:rPr lang="en-IN" sz="1400" b="0" i="0" u="none" strike="noStrike" kern="1200" baseline="0" dirty="0">
                          <a:solidFill>
                            <a:schemeClr val="tx1"/>
                          </a:solidFill>
                          <a:latin typeface="+mn-lt"/>
                          <a:ea typeface="+mn-ea"/>
                          <a:cs typeface="+mn-cs"/>
                        </a:rPr>
                        <a:t>proprietorship’s earnings.</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Partnership is not taxed. Instead partners pay tax on their share of the earnings.</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Separate taxable entity. Corporation pays tax.</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L</a:t>
                      </a:r>
                      <a:r>
                        <a:rPr lang="en-IN" sz="100" b="0" i="0" u="none" strike="noStrike" kern="1200" baseline="0" dirty="0">
                          <a:solidFill>
                            <a:schemeClr val="tx1"/>
                          </a:solidFill>
                          <a:latin typeface="+mn-lt"/>
                          <a:ea typeface="+mn-ea"/>
                          <a:cs typeface="+mn-cs"/>
                        </a:rPr>
                        <a:t> </a:t>
                      </a:r>
                      <a:r>
                        <a:rPr lang="en-IN" sz="1400" b="0" i="0" u="none" strike="noStrike" kern="1200" baseline="0" dirty="0" err="1">
                          <a:solidFill>
                            <a:schemeClr val="tx1"/>
                          </a:solidFill>
                          <a:latin typeface="+mn-lt"/>
                          <a:ea typeface="+mn-ea"/>
                          <a:cs typeface="+mn-cs"/>
                        </a:rPr>
                        <a:t>L</a:t>
                      </a:r>
                      <a:r>
                        <a:rPr lang="en-IN" sz="100" b="0" i="0" u="none" strike="noStrike" kern="1200" baseline="0" dirty="0">
                          <a:solidFill>
                            <a:schemeClr val="tx1"/>
                          </a:solidFill>
                          <a:latin typeface="+mn-lt"/>
                          <a:ea typeface="+mn-ea"/>
                          <a:cs typeface="+mn-cs"/>
                        </a:rPr>
                        <a:t> </a:t>
                      </a:r>
                      <a:r>
                        <a:rPr lang="en-IN" sz="1400" b="0" i="0" u="none" strike="noStrike" kern="1200" baseline="0" dirty="0">
                          <a:solidFill>
                            <a:schemeClr val="tx1"/>
                          </a:solidFill>
                          <a:latin typeface="+mn-lt"/>
                          <a:ea typeface="+mn-ea"/>
                          <a:cs typeface="+mn-cs"/>
                        </a:rPr>
                        <a:t>C is not taxed. Instead members pay tax on their</a:t>
                      </a:r>
                    </a:p>
                    <a:p>
                      <a:r>
                        <a:rPr lang="en-IN" sz="1400" b="0" i="0" u="none" strike="noStrike" kern="1200" baseline="0" dirty="0">
                          <a:solidFill>
                            <a:schemeClr val="tx1"/>
                          </a:solidFill>
                          <a:latin typeface="+mn-lt"/>
                          <a:ea typeface="+mn-ea"/>
                          <a:cs typeface="+mn-cs"/>
                        </a:rPr>
                        <a:t>share of earnings.</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9814063"/>
                  </a:ext>
                </a:extLst>
              </a:tr>
              <a:tr h="370840">
                <a:tc>
                  <a:txBody>
                    <a:bodyPr/>
                    <a:lstStyle/>
                    <a:p>
                      <a:r>
                        <a:rPr lang="en-IN" sz="1400" b="1" i="0" u="none" strike="noStrike" kern="1200" baseline="0" dirty="0">
                          <a:solidFill>
                            <a:schemeClr val="tx1"/>
                          </a:solidFill>
                          <a:latin typeface="+mn-lt"/>
                          <a:ea typeface="+mn-ea"/>
                          <a:cs typeface="+mn-cs"/>
                        </a:rPr>
                        <a:t>Type of business</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Small businesses</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Professional organizations</a:t>
                      </a:r>
                    </a:p>
                    <a:p>
                      <a:r>
                        <a:rPr lang="en-IN" sz="1400" b="0" i="0" u="none" strike="noStrike" kern="1200" baseline="0" dirty="0">
                          <a:solidFill>
                            <a:schemeClr val="tx1"/>
                          </a:solidFill>
                          <a:latin typeface="+mn-lt"/>
                          <a:ea typeface="+mn-ea"/>
                          <a:cs typeface="+mn-cs"/>
                        </a:rPr>
                        <a:t>of physicians, attorneys, and</a:t>
                      </a:r>
                    </a:p>
                    <a:p>
                      <a:r>
                        <a:rPr lang="en-IN" sz="1400" b="0" i="0" u="none" strike="noStrike" kern="1200" baseline="0" dirty="0">
                          <a:solidFill>
                            <a:schemeClr val="tx1"/>
                          </a:solidFill>
                          <a:latin typeface="+mn-lt"/>
                          <a:ea typeface="+mn-ea"/>
                          <a:cs typeface="+mn-cs"/>
                        </a:rPr>
                        <a:t>accountants</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From small business to large multinational businesses</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An alternative to the partnership</a:t>
                      </a:r>
                      <a:endParaRPr lang="en-IN" sz="14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8801707"/>
                  </a:ext>
                </a:extLst>
              </a:tr>
            </a:tbl>
          </a:graphicData>
        </a:graphic>
      </p:graphicFrame>
    </p:spTree>
    <p:extLst>
      <p:ext uri="{BB962C8B-B14F-4D97-AF65-F5344CB8AC3E}">
        <p14:creationId xmlns:p14="http://schemas.microsoft.com/office/powerpoint/2010/main" val="24613045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The Economic Entity Assumption </a:t>
            </a:r>
            <a:r>
              <a:rPr lang="en-US" sz="2000" b="0" dirty="0">
                <a:solidFill>
                  <a:schemeClr val="bg2"/>
                </a:solidFill>
              </a:rPr>
              <a:t>(4 of 5)</a:t>
            </a:r>
            <a:endParaRPr lang="en-US" b="0" dirty="0">
              <a:solidFill>
                <a:schemeClr val="bg2"/>
              </a:solidFill>
            </a:endParaRPr>
          </a:p>
        </p:txBody>
      </p:sp>
      <p:sp>
        <p:nvSpPr>
          <p:cNvPr id="3" name="Content Placeholder 2"/>
          <p:cNvSpPr>
            <a:spLocks noGrp="1"/>
          </p:cNvSpPr>
          <p:nvPr>
            <p:ph idx="1"/>
          </p:nvPr>
        </p:nvSpPr>
        <p:spPr>
          <a:xfrm>
            <a:off x="457200" y="1600201"/>
            <a:ext cx="8458200" cy="4495799"/>
          </a:xfrm>
        </p:spPr>
        <p:txBody>
          <a:bodyPr/>
          <a:lstStyle/>
          <a:p>
            <a:pPr marL="0" indent="0">
              <a:buNone/>
            </a:pPr>
            <a:r>
              <a:rPr lang="en-US" sz="2400" dirty="0"/>
              <a:t>Features of a corporation:</a:t>
            </a:r>
          </a:p>
          <a:p>
            <a:r>
              <a:rPr lang="en-US" sz="2400" dirty="0"/>
              <a:t>Separate legal entity</a:t>
            </a:r>
          </a:p>
          <a:p>
            <a:r>
              <a:rPr lang="en-US" sz="2400" dirty="0"/>
              <a:t>Continuous life and transferability of ownership</a:t>
            </a:r>
          </a:p>
          <a:p>
            <a:r>
              <a:rPr lang="en-US" sz="2400" dirty="0"/>
              <a:t>No mutual agency</a:t>
            </a:r>
          </a:p>
          <a:p>
            <a:r>
              <a:rPr lang="en-US" sz="2400" dirty="0"/>
              <a:t>Limited liability of</a:t>
            </a:r>
            <a:r>
              <a:rPr lang="en-US" sz="2400" b="1" dirty="0"/>
              <a:t> stockholders</a:t>
            </a:r>
            <a:r>
              <a:rPr lang="en-US" sz="2400" dirty="0"/>
              <a:t> (owners of the corporation)</a:t>
            </a:r>
          </a:p>
          <a:p>
            <a:r>
              <a:rPr lang="en-US" sz="2400" dirty="0"/>
              <a:t>Separation of ownership and management</a:t>
            </a:r>
          </a:p>
          <a:p>
            <a:r>
              <a:rPr lang="en-US" sz="2400" dirty="0"/>
              <a:t>Corporate taxation</a:t>
            </a:r>
          </a:p>
          <a:p>
            <a:r>
              <a:rPr lang="en-US" sz="2400" dirty="0"/>
              <a:t>Government regulation</a:t>
            </a:r>
          </a:p>
        </p:txBody>
      </p:sp>
    </p:spTree>
    <p:extLst>
      <p:ext uri="{BB962C8B-B14F-4D97-AF65-F5344CB8AC3E}">
        <p14:creationId xmlns:p14="http://schemas.microsoft.com/office/powerpoint/2010/main" val="2041649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215372"/>
            <a:ext cx="5562600" cy="1097280"/>
          </a:xfrm>
        </p:spPr>
        <p:txBody>
          <a:bodyPr anchor="ctr"/>
          <a:lstStyle/>
          <a:p>
            <a:r>
              <a:rPr lang="en-US" dirty="0">
                <a:solidFill>
                  <a:schemeClr val="bg2"/>
                </a:solidFill>
                <a:latin typeface="+mn-lt"/>
              </a:rPr>
              <a:t>Chapter 1 Learning Objectives </a:t>
            </a:r>
            <a:r>
              <a:rPr lang="en-US" sz="2000" b="0" dirty="0">
                <a:solidFill>
                  <a:schemeClr val="bg2"/>
                </a:solidFill>
                <a:latin typeface="+mn-lt"/>
              </a:rPr>
              <a:t>(1</a:t>
            </a:r>
            <a:r>
              <a:rPr lang="en-US" sz="2000" b="0" baseline="0" dirty="0">
                <a:solidFill>
                  <a:schemeClr val="bg2"/>
                </a:solidFill>
                <a:latin typeface="+mn-lt"/>
              </a:rPr>
              <a:t> of 2)</a:t>
            </a:r>
            <a:endParaRPr lang="en-US" sz="2000" b="0" dirty="0">
              <a:solidFill>
                <a:schemeClr val="bg2"/>
              </a:solidFill>
              <a:latin typeface="+mn-lt"/>
            </a:endParaRPr>
          </a:p>
        </p:txBody>
      </p:sp>
      <p:sp>
        <p:nvSpPr>
          <p:cNvPr id="7" name="Content Placeholder 6"/>
          <p:cNvSpPr>
            <a:spLocks noGrp="1"/>
          </p:cNvSpPr>
          <p:nvPr>
            <p:ph idx="1"/>
          </p:nvPr>
        </p:nvSpPr>
        <p:spPr>
          <a:xfrm>
            <a:off x="457200" y="1905000"/>
            <a:ext cx="8229600" cy="2971800"/>
          </a:xfrm>
        </p:spPr>
        <p:txBody>
          <a:bodyPr/>
          <a:lstStyle/>
          <a:p>
            <a:pPr marL="0" indent="0">
              <a:buSzPct val="100000"/>
              <a:buNone/>
            </a:pPr>
            <a:r>
              <a:rPr lang="en-US" sz="2600" b="1" dirty="0">
                <a:solidFill>
                  <a:srgbClr val="007FA3"/>
                </a:solidFill>
              </a:rPr>
              <a:t>1.1 </a:t>
            </a:r>
            <a:r>
              <a:rPr lang="en-US" sz="2600" dirty="0"/>
              <a:t>Explain why accounting is important and list the users of accounting information</a:t>
            </a:r>
          </a:p>
          <a:p>
            <a:pPr marL="0" indent="0">
              <a:buSzPct val="100000"/>
              <a:buNone/>
            </a:pPr>
            <a:r>
              <a:rPr lang="en-US" sz="2600" b="1" dirty="0">
                <a:solidFill>
                  <a:srgbClr val="007FA3"/>
                </a:solidFill>
              </a:rPr>
              <a:t>1.2</a:t>
            </a:r>
            <a:r>
              <a:rPr lang="en-US" sz="2600" b="1" dirty="0">
                <a:solidFill>
                  <a:schemeClr val="bg2"/>
                </a:solidFill>
              </a:rPr>
              <a:t> </a:t>
            </a:r>
            <a:r>
              <a:rPr lang="en-US" sz="2600" dirty="0"/>
              <a:t>Describe the organizations and rules that govern accounting</a:t>
            </a:r>
          </a:p>
          <a:p>
            <a:pPr marL="0" indent="0">
              <a:buSzPct val="100000"/>
              <a:buNone/>
            </a:pPr>
            <a:r>
              <a:rPr lang="en-US" sz="2600" b="1" dirty="0">
                <a:solidFill>
                  <a:srgbClr val="007FA3"/>
                </a:solidFill>
              </a:rPr>
              <a:t>1.3</a:t>
            </a:r>
            <a:r>
              <a:rPr lang="en-US" sz="2600" b="1" dirty="0">
                <a:solidFill>
                  <a:schemeClr val="bg2"/>
                </a:solidFill>
              </a:rPr>
              <a:t> </a:t>
            </a:r>
            <a:r>
              <a:rPr lang="en-US" sz="2600" dirty="0"/>
              <a:t>Describe the accounting equation and define assets, liabilities, and equity</a:t>
            </a:r>
          </a:p>
        </p:txBody>
      </p:sp>
      <p:pic>
        <p:nvPicPr>
          <p:cNvPr id="3" name="Content Placeholder 2" descr="A cup with saucer"/>
          <p:cNvPicPr>
            <a:picLocks noGrp="1" noChangeAspect="1"/>
          </p:cNvPicPr>
          <p:nvPr>
            <p:ph idx="13"/>
          </p:nvPr>
        </p:nvPicPr>
        <p:blipFill>
          <a:blip r:embed="rId3"/>
          <a:stretch>
            <a:fillRect/>
          </a:stretch>
        </p:blipFill>
        <p:spPr>
          <a:xfrm>
            <a:off x="6553200" y="272183"/>
            <a:ext cx="2213040" cy="1365622"/>
          </a:xfrm>
          <a:prstGeom prst="rect">
            <a:avLst/>
          </a:prstGeom>
        </p:spPr>
      </p:pic>
    </p:spTree>
    <p:extLst>
      <p:ext uri="{BB962C8B-B14F-4D97-AF65-F5344CB8AC3E}">
        <p14:creationId xmlns:p14="http://schemas.microsoft.com/office/powerpoint/2010/main" val="20035408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The Economic Entity Assumption </a:t>
            </a:r>
            <a:r>
              <a:rPr lang="en-US" sz="2000" b="0" dirty="0">
                <a:solidFill>
                  <a:schemeClr val="bg2"/>
                </a:solidFill>
              </a:rPr>
              <a:t>(5 of 5)</a:t>
            </a:r>
            <a:endParaRPr lang="en-US" b="0" dirty="0">
              <a:solidFill>
                <a:schemeClr val="bg2"/>
              </a:solidFill>
            </a:endParaRPr>
          </a:p>
        </p:txBody>
      </p:sp>
      <p:sp>
        <p:nvSpPr>
          <p:cNvPr id="3" name="Content Placeholder 2"/>
          <p:cNvSpPr>
            <a:spLocks noGrp="1"/>
          </p:cNvSpPr>
          <p:nvPr>
            <p:ph idx="1"/>
          </p:nvPr>
        </p:nvSpPr>
        <p:spPr>
          <a:xfrm>
            <a:off x="457200" y="1600200"/>
            <a:ext cx="8077200" cy="4525963"/>
          </a:xfrm>
        </p:spPr>
        <p:txBody>
          <a:bodyPr/>
          <a:lstStyle/>
          <a:p>
            <a:pPr marL="0" indent="0">
              <a:buNone/>
            </a:pPr>
            <a:r>
              <a:rPr lang="en-US" sz="2600" dirty="0"/>
              <a:t>Organization of a corporation:</a:t>
            </a:r>
          </a:p>
          <a:p>
            <a:r>
              <a:rPr lang="en-US" sz="2400" dirty="0"/>
              <a:t>Creation begins when organizers (called incorporators) obtain a charter from the state.</a:t>
            </a:r>
          </a:p>
          <a:p>
            <a:pPr lvl="1"/>
            <a:r>
              <a:rPr lang="en-US" sz="2200" dirty="0"/>
              <a:t>The charter includes authorization for a certain number of shares of stock, which represent ownership in the corporation.</a:t>
            </a:r>
          </a:p>
          <a:p>
            <a:r>
              <a:rPr lang="en-US" sz="2400" dirty="0"/>
              <a:t>Incorporators also agree on the bylaws that guide the organization.</a:t>
            </a:r>
          </a:p>
          <a:p>
            <a:r>
              <a:rPr lang="en-US" sz="2400" dirty="0"/>
              <a:t>Once created, stockholders control the corporation through an elected board of directors.</a:t>
            </a:r>
          </a:p>
        </p:txBody>
      </p:sp>
    </p:spTree>
    <p:extLst>
      <p:ext uri="{BB962C8B-B14F-4D97-AF65-F5344CB8AC3E}">
        <p14:creationId xmlns:p14="http://schemas.microsoft.com/office/powerpoint/2010/main" val="35413377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Exhibit F:1-5 Structure of a Corporation</a:t>
            </a:r>
          </a:p>
        </p:txBody>
      </p:sp>
      <p:pic>
        <p:nvPicPr>
          <p:cNvPr id="5" name="Content Placeholder 4" descr="A hierarchal chart displays the structure of a corporation. For long description in Notes pane, press F6."/>
          <p:cNvPicPr>
            <a:picLocks noGrp="1" noChangeAspect="1"/>
          </p:cNvPicPr>
          <p:nvPr>
            <p:ph idx="1"/>
          </p:nvPr>
        </p:nvPicPr>
        <p:blipFill>
          <a:blip r:embed="rId3"/>
          <a:stretch>
            <a:fillRect/>
          </a:stretch>
        </p:blipFill>
        <p:spPr>
          <a:xfrm>
            <a:off x="614024" y="1600200"/>
            <a:ext cx="7915951" cy="4525963"/>
          </a:xfrm>
          <a:prstGeom prst="rect">
            <a:avLst/>
          </a:prstGeom>
        </p:spPr>
      </p:pic>
    </p:spTree>
    <p:extLst>
      <p:ext uri="{BB962C8B-B14F-4D97-AF65-F5344CB8AC3E}">
        <p14:creationId xmlns:p14="http://schemas.microsoft.com/office/powerpoint/2010/main" val="1567292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bg2"/>
                </a:solidFill>
              </a:rPr>
              <a:t>What Are the Organizations and Rules That Govern Accounting?</a:t>
            </a:r>
            <a:r>
              <a:rPr lang="en-US" dirty="0">
                <a:solidFill>
                  <a:schemeClr val="bg2"/>
                </a:solidFill>
              </a:rPr>
              <a:t> </a:t>
            </a:r>
            <a:r>
              <a:rPr lang="en-US" sz="2000" b="0" dirty="0">
                <a:solidFill>
                  <a:schemeClr val="bg2"/>
                </a:solidFill>
              </a:rPr>
              <a:t>(3 of 3)</a:t>
            </a:r>
            <a:endParaRPr lang="en-US" b="0" dirty="0">
              <a:solidFill>
                <a:schemeClr val="bg2"/>
              </a:solidFill>
            </a:endParaRPr>
          </a:p>
        </p:txBody>
      </p:sp>
      <p:sp>
        <p:nvSpPr>
          <p:cNvPr id="3" name="Content Placeholder 2"/>
          <p:cNvSpPr>
            <a:spLocks noGrp="1"/>
          </p:cNvSpPr>
          <p:nvPr>
            <p:ph idx="1"/>
          </p:nvPr>
        </p:nvSpPr>
        <p:spPr>
          <a:xfrm>
            <a:off x="457200" y="1600200"/>
            <a:ext cx="7467600" cy="4525963"/>
          </a:xfrm>
        </p:spPr>
        <p:txBody>
          <a:bodyPr/>
          <a:lstStyle/>
          <a:p>
            <a:pPr marL="0" lvl="0" indent="0">
              <a:buNone/>
            </a:pPr>
            <a:r>
              <a:rPr lang="en-US" sz="2400" dirty="0"/>
              <a:t>In addition to the economic entity principle, the following principles are part of G</a:t>
            </a:r>
            <a:r>
              <a:rPr lang="en-US" sz="100" dirty="0"/>
              <a:t> </a:t>
            </a:r>
            <a:r>
              <a:rPr lang="en-US" sz="2400" dirty="0"/>
              <a:t>A</a:t>
            </a:r>
            <a:r>
              <a:rPr lang="en-US" sz="100" dirty="0"/>
              <a:t> </a:t>
            </a:r>
            <a:r>
              <a:rPr lang="en-US" sz="2400" dirty="0" err="1"/>
              <a:t>A</a:t>
            </a:r>
            <a:r>
              <a:rPr lang="en-US" sz="100" dirty="0"/>
              <a:t> </a:t>
            </a:r>
            <a:r>
              <a:rPr lang="en-US" sz="2400" dirty="0"/>
              <a:t>P:</a:t>
            </a:r>
          </a:p>
          <a:p>
            <a:pPr lvl="0"/>
            <a:r>
              <a:rPr lang="en-US" sz="2400" dirty="0"/>
              <a:t>The </a:t>
            </a:r>
            <a:r>
              <a:rPr lang="en-US" sz="2400" b="1" dirty="0"/>
              <a:t>cost principle </a:t>
            </a:r>
            <a:r>
              <a:rPr lang="en-US" sz="2400" dirty="0"/>
              <a:t>states that acquired assets and services should be recorded at their actual cost.</a:t>
            </a:r>
          </a:p>
          <a:p>
            <a:pPr lvl="0"/>
            <a:r>
              <a:rPr lang="en-US" sz="2400" dirty="0"/>
              <a:t>The </a:t>
            </a:r>
            <a:r>
              <a:rPr lang="en-US" sz="2400" b="1" dirty="0"/>
              <a:t>going concern assumption </a:t>
            </a:r>
            <a:r>
              <a:rPr lang="en-US" sz="2400" dirty="0"/>
              <a:t>assumes that the entity will remain in operation for the foreseeable future.</a:t>
            </a:r>
          </a:p>
          <a:p>
            <a:pPr lvl="0"/>
            <a:r>
              <a:rPr lang="en-US" sz="2400" dirty="0"/>
              <a:t>The </a:t>
            </a:r>
            <a:r>
              <a:rPr lang="en-US" sz="2400" b="1" dirty="0"/>
              <a:t>monetary unit assumption </a:t>
            </a:r>
            <a:r>
              <a:rPr lang="en-US" sz="2400" dirty="0"/>
              <a:t>requires that the items on the financial statements be measured in terms of a monetary unit.</a:t>
            </a:r>
          </a:p>
        </p:txBody>
      </p:sp>
    </p:spTree>
    <p:extLst>
      <p:ext uri="{BB962C8B-B14F-4D97-AF65-F5344CB8AC3E}">
        <p14:creationId xmlns:p14="http://schemas.microsoft.com/office/powerpoint/2010/main" val="1039220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International Financial Reporting Standards</a:t>
            </a:r>
            <a:endParaRPr lang="en-US" b="0" dirty="0"/>
          </a:p>
        </p:txBody>
      </p:sp>
      <p:sp>
        <p:nvSpPr>
          <p:cNvPr id="3" name="Content Placeholder 2"/>
          <p:cNvSpPr>
            <a:spLocks noGrp="1"/>
          </p:cNvSpPr>
          <p:nvPr>
            <p:ph idx="1"/>
          </p:nvPr>
        </p:nvSpPr>
        <p:spPr>
          <a:xfrm>
            <a:off x="457200" y="1600201"/>
            <a:ext cx="8305800" cy="3048000"/>
          </a:xfrm>
        </p:spPr>
        <p:txBody>
          <a:bodyPr/>
          <a:lstStyle/>
          <a:p>
            <a:pPr marL="0" indent="0">
              <a:buNone/>
            </a:pPr>
            <a:r>
              <a:rPr lang="en-US" sz="2400" b="1" dirty="0"/>
              <a:t>International Financial Reporting Standards (I</a:t>
            </a:r>
            <a:r>
              <a:rPr lang="en-US" sz="100" b="1" dirty="0"/>
              <a:t> </a:t>
            </a:r>
            <a:r>
              <a:rPr lang="en-US" sz="2400" b="1" dirty="0"/>
              <a:t>F</a:t>
            </a:r>
            <a:r>
              <a:rPr lang="en-US" sz="100" b="1" dirty="0"/>
              <a:t> </a:t>
            </a:r>
            <a:r>
              <a:rPr lang="en-US" sz="2400" b="1" dirty="0"/>
              <a:t>R</a:t>
            </a:r>
            <a:r>
              <a:rPr lang="en-US" sz="100" b="1" dirty="0"/>
              <a:t> </a:t>
            </a:r>
            <a:r>
              <a:rPr lang="en-US" sz="2400" b="1" dirty="0"/>
              <a:t>S) </a:t>
            </a:r>
            <a:r>
              <a:rPr lang="en-US" sz="2400" dirty="0"/>
              <a:t>are a set of global accounting guidelines.</a:t>
            </a:r>
          </a:p>
          <a:p>
            <a:r>
              <a:rPr lang="en-US" sz="2400" dirty="0"/>
              <a:t>Used or required by more than 166 nations/jurisdictions</a:t>
            </a:r>
          </a:p>
          <a:p>
            <a:r>
              <a:rPr lang="en-US" sz="2400" dirty="0"/>
              <a:t>Published by the </a:t>
            </a:r>
            <a:r>
              <a:rPr lang="en-US" sz="2400" b="1" dirty="0"/>
              <a:t>International Accounting Standards Board (I</a:t>
            </a:r>
            <a:r>
              <a:rPr lang="en-US" sz="100" b="1" dirty="0"/>
              <a:t> </a:t>
            </a:r>
            <a:r>
              <a:rPr lang="en-US" sz="2400" b="1" dirty="0"/>
              <a:t>A</a:t>
            </a:r>
            <a:r>
              <a:rPr lang="en-US" sz="100" b="1" dirty="0"/>
              <a:t> </a:t>
            </a:r>
            <a:r>
              <a:rPr lang="en-US" sz="2400" b="1" dirty="0"/>
              <a:t>S</a:t>
            </a:r>
            <a:r>
              <a:rPr lang="en-US" sz="100" b="1" dirty="0"/>
              <a:t> </a:t>
            </a:r>
            <a:r>
              <a:rPr lang="en-US" sz="2400" b="1" dirty="0"/>
              <a:t>B)</a:t>
            </a:r>
          </a:p>
        </p:txBody>
      </p:sp>
    </p:spTree>
    <p:extLst>
      <p:ext uri="{BB962C8B-B14F-4D97-AF65-F5344CB8AC3E}">
        <p14:creationId xmlns:p14="http://schemas.microsoft.com/office/powerpoint/2010/main" val="1951234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Ethics in Accounting and Business</a:t>
            </a:r>
            <a:endParaRPr lang="en-US" b="0" dirty="0">
              <a:solidFill>
                <a:schemeClr val="bg2"/>
              </a:solidFill>
            </a:endParaRPr>
          </a:p>
        </p:txBody>
      </p:sp>
      <p:sp>
        <p:nvSpPr>
          <p:cNvPr id="3" name="Content Placeholder 2"/>
          <p:cNvSpPr>
            <a:spLocks noGrp="1"/>
          </p:cNvSpPr>
          <p:nvPr>
            <p:ph idx="1"/>
          </p:nvPr>
        </p:nvSpPr>
        <p:spPr>
          <a:xfrm>
            <a:off x="457200" y="1600201"/>
            <a:ext cx="7696200" cy="3429000"/>
          </a:xfrm>
        </p:spPr>
        <p:txBody>
          <a:bodyPr/>
          <a:lstStyle/>
          <a:p>
            <a:r>
              <a:rPr lang="en-US" sz="2400" dirty="0"/>
              <a:t>An </a:t>
            </a:r>
            <a:r>
              <a:rPr lang="en-US" sz="2400" b="1" dirty="0"/>
              <a:t>audit</a:t>
            </a:r>
            <a:r>
              <a:rPr lang="en-US" sz="2400" dirty="0"/>
              <a:t> is an examination of a company’s financial statements and records.</a:t>
            </a:r>
          </a:p>
          <a:p>
            <a:r>
              <a:rPr lang="en-US" sz="2400" dirty="0"/>
              <a:t>The</a:t>
            </a:r>
            <a:r>
              <a:rPr lang="en-US" sz="2400" dirty="0">
                <a:solidFill>
                  <a:srgbClr val="3399CC"/>
                </a:solidFill>
              </a:rPr>
              <a:t> </a:t>
            </a:r>
            <a:r>
              <a:rPr lang="en-US" sz="2400" b="1" dirty="0"/>
              <a:t>Sarbanes-Oxley Act (S</a:t>
            </a:r>
            <a:r>
              <a:rPr lang="en-US" sz="100" b="1" dirty="0"/>
              <a:t> </a:t>
            </a:r>
            <a:r>
              <a:rPr lang="en-US" sz="2400" b="1" dirty="0"/>
              <a:t>O</a:t>
            </a:r>
            <a:r>
              <a:rPr lang="en-US" sz="100" b="1" dirty="0"/>
              <a:t> </a:t>
            </a:r>
            <a:r>
              <a:rPr lang="en-US" sz="2400" b="1" dirty="0"/>
              <a:t>X)</a:t>
            </a:r>
            <a:r>
              <a:rPr lang="en-US" sz="2400" dirty="0">
                <a:solidFill>
                  <a:srgbClr val="EA492C"/>
                </a:solidFill>
              </a:rPr>
              <a:t> </a:t>
            </a:r>
            <a:r>
              <a:rPr lang="en-US" sz="2400" dirty="0"/>
              <a:t>requires companies to review internal controls.</a:t>
            </a:r>
          </a:p>
          <a:p>
            <a:r>
              <a:rPr lang="en-US" sz="2400" dirty="0"/>
              <a:t>The </a:t>
            </a:r>
            <a:r>
              <a:rPr lang="en-US" sz="2400" b="1" dirty="0"/>
              <a:t>Public Company Accounting Oversight Board (P</a:t>
            </a:r>
            <a:r>
              <a:rPr lang="en-US" sz="100" b="1" dirty="0"/>
              <a:t> </a:t>
            </a:r>
            <a:r>
              <a:rPr lang="en-US" sz="2400" b="1" dirty="0"/>
              <a:t>C</a:t>
            </a:r>
            <a:r>
              <a:rPr lang="en-US" sz="100" b="1" dirty="0"/>
              <a:t> </a:t>
            </a:r>
            <a:r>
              <a:rPr lang="en-US" sz="2400" b="1" dirty="0"/>
              <a:t>A</a:t>
            </a:r>
            <a:r>
              <a:rPr lang="en-US" sz="100" b="1" dirty="0"/>
              <a:t> </a:t>
            </a:r>
            <a:r>
              <a:rPr lang="en-US" sz="2400" b="1" dirty="0"/>
              <a:t>O</a:t>
            </a:r>
            <a:r>
              <a:rPr lang="en-US" sz="100" b="1" dirty="0"/>
              <a:t> </a:t>
            </a:r>
            <a:r>
              <a:rPr lang="en-US" sz="2400" b="1" dirty="0"/>
              <a:t>B) </a:t>
            </a:r>
            <a:r>
              <a:rPr lang="en-US" sz="2400" dirty="0"/>
              <a:t>monitors the work of independent accountants who audit public companies.</a:t>
            </a:r>
          </a:p>
        </p:txBody>
      </p:sp>
    </p:spTree>
    <p:extLst>
      <p:ext uri="{BB962C8B-B14F-4D97-AF65-F5344CB8AC3E}">
        <p14:creationId xmlns:p14="http://schemas.microsoft.com/office/powerpoint/2010/main" val="27156470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a:t>
            </a:r>
            <a:r>
              <a:rPr lang="en-US" dirty="0">
                <a:solidFill>
                  <a:schemeClr val="tx1"/>
                </a:solidFill>
              </a:rPr>
              <a:t> </a:t>
            </a:r>
            <a:r>
              <a:rPr lang="en-US" dirty="0"/>
              <a:t>1.3</a:t>
            </a:r>
          </a:p>
        </p:txBody>
      </p:sp>
      <p:sp>
        <p:nvSpPr>
          <p:cNvPr id="4" name="Content Placeholder 3"/>
          <p:cNvSpPr>
            <a:spLocks noGrp="1"/>
          </p:cNvSpPr>
          <p:nvPr>
            <p:ph idx="1"/>
          </p:nvPr>
        </p:nvSpPr>
        <p:spPr>
          <a:xfrm>
            <a:off x="457200" y="1600201"/>
            <a:ext cx="3505200" cy="1981200"/>
          </a:xfrm>
        </p:spPr>
        <p:txBody>
          <a:bodyPr/>
          <a:lstStyle/>
          <a:p>
            <a:pPr marL="0" indent="0">
              <a:buNone/>
            </a:pPr>
            <a:r>
              <a:rPr lang="en-US" sz="2800" dirty="0">
                <a:ea typeface="Verdana" panose="020B0604030504040204" pitchFamily="34" charset="0"/>
                <a:cs typeface="Verdana" panose="020B0604030504040204" pitchFamily="34" charset="0"/>
              </a:rPr>
              <a:t>Describe the accounting equation and define assets, liabilities, and equity</a:t>
            </a:r>
            <a:endParaRPr lang="en-US" sz="2800" dirty="0"/>
          </a:p>
        </p:txBody>
      </p:sp>
      <p:pic>
        <p:nvPicPr>
          <p:cNvPr id="5" name="Content Placeholder 4" descr="A cup with saucer"/>
          <p:cNvPicPr>
            <a:picLocks noGrp="1" noChangeAspect="1"/>
          </p:cNvPicPr>
          <p:nvPr>
            <p:ph idx="13"/>
          </p:nvPr>
        </p:nvPicPr>
        <p:blipFill>
          <a:blip r:embed="rId3"/>
          <a:stretch>
            <a:fillRect/>
          </a:stretch>
        </p:blipFill>
        <p:spPr>
          <a:xfrm>
            <a:off x="4962293" y="2671224"/>
            <a:ext cx="3535986" cy="2182557"/>
          </a:xfrm>
          <a:prstGeom prst="rect">
            <a:avLst/>
          </a:prstGeom>
        </p:spPr>
      </p:pic>
    </p:spTree>
    <p:extLst>
      <p:ext uri="{BB962C8B-B14F-4D97-AF65-F5344CB8AC3E}">
        <p14:creationId xmlns:p14="http://schemas.microsoft.com/office/powerpoint/2010/main" val="3591759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solidFill>
                  <a:schemeClr val="bg2"/>
                </a:solidFill>
              </a:rPr>
              <a:t>What Is the Accounting Equation?</a:t>
            </a:r>
          </a:p>
        </p:txBody>
      </p:sp>
      <p:sp>
        <p:nvSpPr>
          <p:cNvPr id="5" name="Content Placeholder 4"/>
          <p:cNvSpPr>
            <a:spLocks noGrp="1"/>
          </p:cNvSpPr>
          <p:nvPr>
            <p:ph idx="1"/>
          </p:nvPr>
        </p:nvSpPr>
        <p:spPr>
          <a:xfrm>
            <a:off x="457200" y="1600201"/>
            <a:ext cx="8229600" cy="1219200"/>
          </a:xfrm>
        </p:spPr>
        <p:txBody>
          <a:bodyPr/>
          <a:lstStyle/>
          <a:p>
            <a:pPr marL="0" indent="0">
              <a:buNone/>
            </a:pPr>
            <a:r>
              <a:rPr lang="en-US" sz="2400" dirty="0"/>
              <a:t>The </a:t>
            </a:r>
            <a:r>
              <a:rPr lang="en-US" sz="2400" b="1" dirty="0"/>
              <a:t>accounting equation </a:t>
            </a:r>
            <a:r>
              <a:rPr lang="en-US" sz="2400" dirty="0"/>
              <a:t>is the basic tool of accounting, measuring the resources of the business and the claims to those resources.</a:t>
            </a:r>
          </a:p>
        </p:txBody>
      </p:sp>
      <p:pic>
        <p:nvPicPr>
          <p:cNvPr id="3" name="Content Placeholder 2" descr="Assets = Liabilities + Equity. Remember, the accounting equation is an equation—so the left side of the equation always equals the right side of the equation."/>
          <p:cNvPicPr>
            <a:picLocks noGrp="1" noChangeAspect="1"/>
          </p:cNvPicPr>
          <p:nvPr>
            <p:ph idx="13"/>
          </p:nvPr>
        </p:nvPicPr>
        <p:blipFill>
          <a:blip r:embed="rId3"/>
          <a:stretch>
            <a:fillRect/>
          </a:stretch>
        </p:blipFill>
        <p:spPr>
          <a:xfrm>
            <a:off x="706801" y="3106950"/>
            <a:ext cx="7730398" cy="2383743"/>
          </a:xfrm>
          <a:prstGeom prst="rect">
            <a:avLst/>
          </a:prstGeom>
        </p:spPr>
      </p:pic>
    </p:spTree>
    <p:extLst>
      <p:ext uri="{BB962C8B-B14F-4D97-AF65-F5344CB8AC3E}">
        <p14:creationId xmlns:p14="http://schemas.microsoft.com/office/powerpoint/2010/main" val="39627067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Assets</a:t>
            </a:r>
          </a:p>
        </p:txBody>
      </p:sp>
      <p:sp>
        <p:nvSpPr>
          <p:cNvPr id="3" name="Content Placeholder 2"/>
          <p:cNvSpPr>
            <a:spLocks noGrp="1"/>
          </p:cNvSpPr>
          <p:nvPr>
            <p:ph idx="1"/>
          </p:nvPr>
        </p:nvSpPr>
        <p:spPr>
          <a:xfrm>
            <a:off x="457200" y="1600201"/>
            <a:ext cx="8229600" cy="3429000"/>
          </a:xfrm>
        </p:spPr>
        <p:txBody>
          <a:bodyPr/>
          <a:lstStyle/>
          <a:p>
            <a:r>
              <a:rPr lang="en-US" sz="2400" dirty="0"/>
              <a:t>An </a:t>
            </a:r>
            <a:r>
              <a:rPr lang="en-US" sz="2400" b="1" dirty="0"/>
              <a:t>asset</a:t>
            </a:r>
            <a:r>
              <a:rPr lang="en-US" sz="2400" dirty="0"/>
              <a:t> is an economic resource that is expected to benefit the business in the future.</a:t>
            </a:r>
          </a:p>
          <a:p>
            <a:r>
              <a:rPr lang="en-US" sz="2400" dirty="0"/>
              <a:t>Examples:</a:t>
            </a:r>
          </a:p>
          <a:p>
            <a:pPr lvl="1"/>
            <a:r>
              <a:rPr lang="en-US" sz="2400" dirty="0"/>
              <a:t>Cash</a:t>
            </a:r>
          </a:p>
          <a:p>
            <a:pPr lvl="1"/>
            <a:r>
              <a:rPr lang="en-US" sz="2400" dirty="0"/>
              <a:t>Merchandise Inventory</a:t>
            </a:r>
          </a:p>
          <a:p>
            <a:pPr lvl="1"/>
            <a:r>
              <a:rPr lang="en-US" sz="2400" dirty="0"/>
              <a:t>Furniture</a:t>
            </a:r>
          </a:p>
          <a:p>
            <a:pPr lvl="1"/>
            <a:r>
              <a:rPr lang="en-US" sz="2400" dirty="0"/>
              <a:t>Land</a:t>
            </a:r>
          </a:p>
        </p:txBody>
      </p:sp>
    </p:spTree>
    <p:extLst>
      <p:ext uri="{BB962C8B-B14F-4D97-AF65-F5344CB8AC3E}">
        <p14:creationId xmlns:p14="http://schemas.microsoft.com/office/powerpoint/2010/main" val="21855705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Liabilities</a:t>
            </a:r>
          </a:p>
        </p:txBody>
      </p:sp>
      <p:sp>
        <p:nvSpPr>
          <p:cNvPr id="3" name="Content Placeholder 2"/>
          <p:cNvSpPr>
            <a:spLocks noGrp="1"/>
          </p:cNvSpPr>
          <p:nvPr>
            <p:ph idx="1"/>
          </p:nvPr>
        </p:nvSpPr>
        <p:spPr>
          <a:xfrm>
            <a:off x="457200" y="1600201"/>
            <a:ext cx="8229600" cy="3276600"/>
          </a:xfrm>
        </p:spPr>
        <p:txBody>
          <a:bodyPr/>
          <a:lstStyle/>
          <a:p>
            <a:r>
              <a:rPr lang="en-US" sz="2400" b="1" dirty="0"/>
              <a:t>Liabilities</a:t>
            </a:r>
            <a:r>
              <a:rPr lang="en-US" sz="2400" dirty="0"/>
              <a:t> are debts that are owed to creditors.</a:t>
            </a:r>
          </a:p>
          <a:p>
            <a:r>
              <a:rPr lang="en-US" sz="2400" dirty="0"/>
              <a:t>Many liabilities have the word </a:t>
            </a:r>
            <a:r>
              <a:rPr lang="en-US" sz="2400" b="1" dirty="0"/>
              <a:t>payable</a:t>
            </a:r>
            <a:r>
              <a:rPr lang="en-US" sz="2400" dirty="0"/>
              <a:t> in their titles.</a:t>
            </a:r>
          </a:p>
          <a:p>
            <a:r>
              <a:rPr lang="en-US" sz="2400" dirty="0"/>
              <a:t>Examples:</a:t>
            </a:r>
          </a:p>
          <a:p>
            <a:pPr lvl="1"/>
            <a:r>
              <a:rPr lang="en-US" sz="2400" dirty="0"/>
              <a:t>Accounts Payable</a:t>
            </a:r>
          </a:p>
          <a:p>
            <a:pPr lvl="1"/>
            <a:r>
              <a:rPr lang="en-US" sz="2400" dirty="0"/>
              <a:t>Notes Payable</a:t>
            </a:r>
          </a:p>
          <a:p>
            <a:pPr lvl="1"/>
            <a:r>
              <a:rPr lang="en-US" sz="2400" dirty="0"/>
              <a:t>Salaries Payable</a:t>
            </a:r>
          </a:p>
        </p:txBody>
      </p:sp>
    </p:spTree>
    <p:extLst>
      <p:ext uri="{BB962C8B-B14F-4D97-AF65-F5344CB8AC3E}">
        <p14:creationId xmlns:p14="http://schemas.microsoft.com/office/powerpoint/2010/main" val="39011356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59A03D-35F7-4236-B721-980C6FC8609B}"/>
              </a:ext>
            </a:extLst>
          </p:cNvPr>
          <p:cNvSpPr>
            <a:spLocks noGrp="1"/>
          </p:cNvSpPr>
          <p:nvPr>
            <p:ph type="title"/>
          </p:nvPr>
        </p:nvSpPr>
        <p:spPr/>
        <p:txBody>
          <a:bodyPr/>
          <a:lstStyle/>
          <a:p>
            <a:r>
              <a:rPr lang="en-US" dirty="0">
                <a:solidFill>
                  <a:schemeClr val="bg2"/>
                </a:solidFill>
              </a:rPr>
              <a:t>Equity </a:t>
            </a:r>
            <a:r>
              <a:rPr lang="en-US" sz="2000" b="0" dirty="0">
                <a:solidFill>
                  <a:schemeClr val="bg2"/>
                </a:solidFill>
              </a:rPr>
              <a:t>(1 of 3)</a:t>
            </a:r>
            <a:endParaRPr lang="en-IN" sz="2000" dirty="0"/>
          </a:p>
        </p:txBody>
      </p:sp>
      <p:sp>
        <p:nvSpPr>
          <p:cNvPr id="5" name="Content Placeholder 4">
            <a:extLst>
              <a:ext uri="{FF2B5EF4-FFF2-40B4-BE49-F238E27FC236}">
                <a16:creationId xmlns:a16="http://schemas.microsoft.com/office/drawing/2014/main" id="{D42AD677-7E16-425A-B161-AEAB73394D55}"/>
              </a:ext>
            </a:extLst>
          </p:cNvPr>
          <p:cNvSpPr>
            <a:spLocks noGrp="1"/>
          </p:cNvSpPr>
          <p:nvPr>
            <p:ph idx="1"/>
          </p:nvPr>
        </p:nvSpPr>
        <p:spPr>
          <a:xfrm>
            <a:off x="457200" y="1600201"/>
            <a:ext cx="8382000" cy="761999"/>
          </a:xfrm>
        </p:spPr>
        <p:txBody>
          <a:bodyPr/>
          <a:lstStyle/>
          <a:p>
            <a:pPr marL="0" indent="0">
              <a:buNone/>
            </a:pPr>
            <a:r>
              <a:rPr lang="en-US" sz="2200" dirty="0"/>
              <a:t>The owners’ claims to the assets of the business are called </a:t>
            </a:r>
            <a:r>
              <a:rPr lang="en-US" sz="2200" b="1" dirty="0"/>
              <a:t>equity (also called </a:t>
            </a:r>
            <a:r>
              <a:rPr lang="en-US" sz="2200" dirty="0"/>
              <a:t>stockholders’ equity), which has two components:</a:t>
            </a:r>
          </a:p>
        </p:txBody>
      </p:sp>
      <p:sp>
        <p:nvSpPr>
          <p:cNvPr id="6" name="Content Placeholder 5">
            <a:extLst>
              <a:ext uri="{FF2B5EF4-FFF2-40B4-BE49-F238E27FC236}">
                <a16:creationId xmlns:a16="http://schemas.microsoft.com/office/drawing/2014/main" id="{D7718A70-9056-4F95-8558-16069E0EEA61}"/>
              </a:ext>
            </a:extLst>
          </p:cNvPr>
          <p:cNvSpPr>
            <a:spLocks noGrp="1"/>
          </p:cNvSpPr>
          <p:nvPr>
            <p:ph idx="13"/>
          </p:nvPr>
        </p:nvSpPr>
        <p:spPr>
          <a:xfrm>
            <a:off x="457200" y="2590800"/>
            <a:ext cx="3276600" cy="381000"/>
          </a:xfrm>
        </p:spPr>
        <p:txBody>
          <a:bodyPr/>
          <a:lstStyle/>
          <a:p>
            <a:pPr marL="432000" indent="-432000">
              <a:buFont typeface="+mj-lt"/>
              <a:buAutoNum type="arabicPeriod"/>
            </a:pPr>
            <a:r>
              <a:rPr lang="en-US" sz="2200" b="1" dirty="0"/>
              <a:t>Contributed capital:</a:t>
            </a:r>
          </a:p>
        </p:txBody>
      </p:sp>
      <p:sp>
        <p:nvSpPr>
          <p:cNvPr id="7" name="Content Placeholder 6">
            <a:extLst>
              <a:ext uri="{FF2B5EF4-FFF2-40B4-BE49-F238E27FC236}">
                <a16:creationId xmlns:a16="http://schemas.microsoft.com/office/drawing/2014/main" id="{9F86E3A1-3864-47F7-BC01-822B2F637866}"/>
              </a:ext>
            </a:extLst>
          </p:cNvPr>
          <p:cNvSpPr>
            <a:spLocks noGrp="1"/>
          </p:cNvSpPr>
          <p:nvPr>
            <p:ph idx="14"/>
          </p:nvPr>
        </p:nvSpPr>
        <p:spPr>
          <a:xfrm>
            <a:off x="457200" y="3124200"/>
            <a:ext cx="8382000" cy="1524000"/>
          </a:xfrm>
        </p:spPr>
        <p:txBody>
          <a:bodyPr/>
          <a:lstStyle/>
          <a:p>
            <a:pPr lvl="1"/>
            <a:r>
              <a:rPr lang="en-US" sz="2200" dirty="0"/>
              <a:t>Also called paid-in capital, </a:t>
            </a:r>
            <a:r>
              <a:rPr lang="en-US" sz="2200" dirty="0">
                <a:solidFill>
                  <a:srgbClr val="000000"/>
                </a:solidFill>
              </a:rPr>
              <a:t>contributed capital </a:t>
            </a:r>
            <a:r>
              <a:rPr lang="en-US" sz="2200" dirty="0"/>
              <a:t>is the amount invested in the corporation by its owners, the </a:t>
            </a:r>
            <a:r>
              <a:rPr lang="en-US" sz="2200" dirty="0">
                <a:solidFill>
                  <a:srgbClr val="000000"/>
                </a:solidFill>
              </a:rPr>
              <a:t>stockholders.</a:t>
            </a:r>
          </a:p>
          <a:p>
            <a:pPr lvl="1"/>
            <a:r>
              <a:rPr lang="en-US" sz="2200" b="1" dirty="0"/>
              <a:t>Common stock </a:t>
            </a:r>
            <a:r>
              <a:rPr lang="en-US" sz="2200" dirty="0"/>
              <a:t>represents the basic ownership of every corporation.</a:t>
            </a:r>
          </a:p>
        </p:txBody>
      </p:sp>
      <p:sp>
        <p:nvSpPr>
          <p:cNvPr id="8" name="Content Placeholder 7">
            <a:extLst>
              <a:ext uri="{FF2B5EF4-FFF2-40B4-BE49-F238E27FC236}">
                <a16:creationId xmlns:a16="http://schemas.microsoft.com/office/drawing/2014/main" id="{BFF1D800-1165-481F-B834-2BF3197D2AE9}"/>
              </a:ext>
            </a:extLst>
          </p:cNvPr>
          <p:cNvSpPr>
            <a:spLocks noGrp="1"/>
          </p:cNvSpPr>
          <p:nvPr>
            <p:ph idx="15"/>
          </p:nvPr>
        </p:nvSpPr>
        <p:spPr>
          <a:xfrm>
            <a:off x="457200" y="4734232"/>
            <a:ext cx="3124200" cy="457200"/>
          </a:xfrm>
        </p:spPr>
        <p:txBody>
          <a:bodyPr/>
          <a:lstStyle/>
          <a:p>
            <a:pPr marL="432000" indent="-432000">
              <a:buFont typeface="+mj-lt"/>
              <a:buAutoNum type="arabicPeriod" startAt="2"/>
            </a:pPr>
            <a:r>
              <a:rPr lang="en-US" sz="2200" b="1" dirty="0"/>
              <a:t>Retained earnings:</a:t>
            </a:r>
          </a:p>
        </p:txBody>
      </p:sp>
      <p:sp>
        <p:nvSpPr>
          <p:cNvPr id="9" name="Content Placeholder 8">
            <a:extLst>
              <a:ext uri="{FF2B5EF4-FFF2-40B4-BE49-F238E27FC236}">
                <a16:creationId xmlns:a16="http://schemas.microsoft.com/office/drawing/2014/main" id="{FFB39129-A95E-4040-A47D-15B96721543E}"/>
              </a:ext>
            </a:extLst>
          </p:cNvPr>
          <p:cNvSpPr>
            <a:spLocks noGrp="1"/>
          </p:cNvSpPr>
          <p:nvPr>
            <p:ph idx="16"/>
          </p:nvPr>
        </p:nvSpPr>
        <p:spPr>
          <a:xfrm>
            <a:off x="457200" y="5334000"/>
            <a:ext cx="7391400" cy="838200"/>
          </a:xfrm>
        </p:spPr>
        <p:txBody>
          <a:bodyPr/>
          <a:lstStyle/>
          <a:p>
            <a:pPr lvl="1"/>
            <a:r>
              <a:rPr lang="en-US" sz="2200" dirty="0"/>
              <a:t>Equity earned from profitable operations that is not distributed to shareholders</a:t>
            </a:r>
          </a:p>
        </p:txBody>
      </p:sp>
    </p:spTree>
    <p:extLst>
      <p:ext uri="{BB962C8B-B14F-4D97-AF65-F5344CB8AC3E}">
        <p14:creationId xmlns:p14="http://schemas.microsoft.com/office/powerpoint/2010/main" val="4233687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215372"/>
            <a:ext cx="5562600" cy="1097280"/>
          </a:xfrm>
        </p:spPr>
        <p:txBody>
          <a:bodyPr anchor="ctr"/>
          <a:lstStyle/>
          <a:p>
            <a:r>
              <a:rPr lang="en-US" dirty="0">
                <a:solidFill>
                  <a:schemeClr val="bg2"/>
                </a:solidFill>
                <a:latin typeface="+mn-lt"/>
              </a:rPr>
              <a:t>Chapter 1 Learning Objectives </a:t>
            </a:r>
            <a:r>
              <a:rPr lang="en-US" sz="2000" b="0" dirty="0">
                <a:solidFill>
                  <a:schemeClr val="bg2"/>
                </a:solidFill>
                <a:latin typeface="+mn-lt"/>
              </a:rPr>
              <a:t>(2</a:t>
            </a:r>
            <a:r>
              <a:rPr lang="en-US" sz="2000" b="0" baseline="0" dirty="0">
                <a:solidFill>
                  <a:schemeClr val="bg2"/>
                </a:solidFill>
                <a:latin typeface="+mn-lt"/>
              </a:rPr>
              <a:t> of 2)</a:t>
            </a:r>
            <a:endParaRPr lang="en-US" sz="2000" b="0" dirty="0">
              <a:solidFill>
                <a:schemeClr val="bg2"/>
              </a:solidFill>
              <a:latin typeface="+mn-lt"/>
            </a:endParaRPr>
          </a:p>
        </p:txBody>
      </p:sp>
      <p:sp>
        <p:nvSpPr>
          <p:cNvPr id="7" name="Content Placeholder 6"/>
          <p:cNvSpPr>
            <a:spLocks noGrp="1"/>
          </p:cNvSpPr>
          <p:nvPr>
            <p:ph idx="1"/>
          </p:nvPr>
        </p:nvSpPr>
        <p:spPr>
          <a:xfrm>
            <a:off x="457200" y="1905000"/>
            <a:ext cx="7696200" cy="2971800"/>
          </a:xfrm>
        </p:spPr>
        <p:txBody>
          <a:bodyPr/>
          <a:lstStyle/>
          <a:p>
            <a:pPr marL="0" indent="0">
              <a:buSzPct val="100000"/>
              <a:buNone/>
            </a:pPr>
            <a:r>
              <a:rPr lang="en-US" sz="2600" b="1" dirty="0">
                <a:solidFill>
                  <a:srgbClr val="007FA3"/>
                </a:solidFill>
              </a:rPr>
              <a:t>1.4</a:t>
            </a:r>
            <a:r>
              <a:rPr lang="en-US" sz="2600" b="1" dirty="0">
                <a:solidFill>
                  <a:schemeClr val="bg2"/>
                </a:solidFill>
              </a:rPr>
              <a:t> </a:t>
            </a:r>
            <a:r>
              <a:rPr lang="en-US" sz="2600" dirty="0"/>
              <a:t>Use the accounting equation to analyze transactions</a:t>
            </a:r>
          </a:p>
          <a:p>
            <a:pPr marL="0" indent="0">
              <a:buSzPct val="100000"/>
              <a:buNone/>
            </a:pPr>
            <a:r>
              <a:rPr lang="en-US" sz="2600" b="1" dirty="0">
                <a:solidFill>
                  <a:srgbClr val="007FA3"/>
                </a:solidFill>
              </a:rPr>
              <a:t>1.5</a:t>
            </a:r>
            <a:r>
              <a:rPr lang="en-US" sz="2600" b="1" dirty="0">
                <a:solidFill>
                  <a:schemeClr val="bg2"/>
                </a:solidFill>
              </a:rPr>
              <a:t> </a:t>
            </a:r>
            <a:r>
              <a:rPr lang="en-US" sz="2600" dirty="0"/>
              <a:t>Prepare financial statements</a:t>
            </a:r>
          </a:p>
          <a:p>
            <a:pPr marL="0" indent="0">
              <a:buSzPct val="100000"/>
              <a:buNone/>
            </a:pPr>
            <a:r>
              <a:rPr lang="en-US" sz="2600" b="1" dirty="0">
                <a:solidFill>
                  <a:srgbClr val="007FA3"/>
                </a:solidFill>
              </a:rPr>
              <a:t>1.6</a:t>
            </a:r>
            <a:r>
              <a:rPr lang="en-US" sz="2600" b="1" dirty="0">
                <a:solidFill>
                  <a:schemeClr val="bg2"/>
                </a:solidFill>
              </a:rPr>
              <a:t> </a:t>
            </a:r>
            <a:r>
              <a:rPr lang="en-US" sz="2600" dirty="0"/>
              <a:t>Use financial statements and return on assets (R</a:t>
            </a:r>
            <a:r>
              <a:rPr lang="en-US" sz="100" dirty="0"/>
              <a:t> </a:t>
            </a:r>
            <a:r>
              <a:rPr lang="en-US" sz="2600" dirty="0"/>
              <a:t>O</a:t>
            </a:r>
            <a:r>
              <a:rPr lang="en-US" sz="100" dirty="0"/>
              <a:t> </a:t>
            </a:r>
            <a:r>
              <a:rPr lang="en-US" sz="2600" dirty="0"/>
              <a:t>A) to evaluate business performance</a:t>
            </a:r>
          </a:p>
        </p:txBody>
      </p:sp>
      <p:pic>
        <p:nvPicPr>
          <p:cNvPr id="3" name="Content Placeholder 2" descr="A cup with saucer"/>
          <p:cNvPicPr>
            <a:picLocks noGrp="1" noChangeAspect="1"/>
          </p:cNvPicPr>
          <p:nvPr>
            <p:ph idx="13"/>
          </p:nvPr>
        </p:nvPicPr>
        <p:blipFill>
          <a:blip r:embed="rId3"/>
          <a:stretch>
            <a:fillRect/>
          </a:stretch>
        </p:blipFill>
        <p:spPr>
          <a:xfrm>
            <a:off x="6553200" y="272183"/>
            <a:ext cx="2213040" cy="1365622"/>
          </a:xfrm>
          <a:prstGeom prst="rect">
            <a:avLst/>
          </a:prstGeom>
        </p:spPr>
      </p:pic>
    </p:spTree>
    <p:extLst>
      <p:ext uri="{BB962C8B-B14F-4D97-AF65-F5344CB8AC3E}">
        <p14:creationId xmlns:p14="http://schemas.microsoft.com/office/powerpoint/2010/main" val="26555107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Equity </a:t>
            </a:r>
            <a:r>
              <a:rPr lang="en-US" sz="2000" b="0" dirty="0">
                <a:solidFill>
                  <a:schemeClr val="bg2"/>
                </a:solidFill>
              </a:rPr>
              <a:t>(2 of 3)</a:t>
            </a:r>
            <a:endParaRPr lang="en-US" b="0" dirty="0">
              <a:solidFill>
                <a:schemeClr val="bg2"/>
              </a:solidFill>
            </a:endParaRPr>
          </a:p>
        </p:txBody>
      </p:sp>
      <p:sp>
        <p:nvSpPr>
          <p:cNvPr id="3" name="Content Placeholder 2"/>
          <p:cNvSpPr>
            <a:spLocks noGrp="1"/>
          </p:cNvSpPr>
          <p:nvPr>
            <p:ph idx="1"/>
          </p:nvPr>
        </p:nvSpPr>
        <p:spPr>
          <a:xfrm>
            <a:off x="457200" y="1600201"/>
            <a:ext cx="8229600" cy="4038600"/>
          </a:xfrm>
        </p:spPr>
        <p:txBody>
          <a:bodyPr/>
          <a:lstStyle/>
          <a:p>
            <a:r>
              <a:rPr lang="en-US" sz="2400" dirty="0"/>
              <a:t>Increases </a:t>
            </a:r>
            <a:r>
              <a:rPr lang="en-US" sz="2400" dirty="0">
                <a:solidFill>
                  <a:srgbClr val="000000"/>
                </a:solidFill>
              </a:rPr>
              <a:t>in equity result </a:t>
            </a:r>
            <a:r>
              <a:rPr lang="en-US" sz="2400" dirty="0"/>
              <a:t>from:</a:t>
            </a:r>
          </a:p>
          <a:p>
            <a:pPr lvl="1"/>
            <a:r>
              <a:rPr lang="en-US" sz="2400" b="1" dirty="0"/>
              <a:t>Contributed capital </a:t>
            </a:r>
            <a:r>
              <a:rPr lang="en-US" sz="2400" dirty="0">
                <a:solidFill>
                  <a:srgbClr val="000000"/>
                </a:solidFill>
              </a:rPr>
              <a:t>(owner</a:t>
            </a:r>
            <a:r>
              <a:rPr lang="en-US" sz="2400" dirty="0"/>
              <a:t> contributions)</a:t>
            </a:r>
          </a:p>
          <a:p>
            <a:pPr lvl="1"/>
            <a:r>
              <a:rPr lang="en-US" sz="2400" b="1" dirty="0"/>
              <a:t>Revenues, </a:t>
            </a:r>
            <a:r>
              <a:rPr lang="en-US" sz="2400" dirty="0"/>
              <a:t>which are amounts earned from delivering goods or services o customers</a:t>
            </a:r>
          </a:p>
          <a:p>
            <a:r>
              <a:rPr lang="en-US" sz="2400" dirty="0"/>
              <a:t>Decreases </a:t>
            </a:r>
            <a:r>
              <a:rPr lang="en-US" sz="2400" dirty="0">
                <a:solidFill>
                  <a:srgbClr val="000000"/>
                </a:solidFill>
              </a:rPr>
              <a:t>in equity result </a:t>
            </a:r>
            <a:r>
              <a:rPr lang="en-US" sz="2400" dirty="0"/>
              <a:t>from:</a:t>
            </a:r>
          </a:p>
          <a:p>
            <a:pPr lvl="1"/>
            <a:r>
              <a:rPr lang="en-US" sz="2400" b="1" dirty="0"/>
              <a:t>Dividends, </a:t>
            </a:r>
            <a:r>
              <a:rPr lang="en-US" sz="2400" dirty="0"/>
              <a:t>which are distributions of earnings to stockholders</a:t>
            </a:r>
            <a:endParaRPr lang="en-US" sz="2400" dirty="0">
              <a:solidFill>
                <a:srgbClr val="3399CC"/>
              </a:solidFill>
            </a:endParaRPr>
          </a:p>
          <a:p>
            <a:pPr lvl="1"/>
            <a:r>
              <a:rPr lang="en-US" sz="2400" b="1" dirty="0"/>
              <a:t>Expenses </a:t>
            </a:r>
            <a:r>
              <a:rPr lang="en-US" sz="2400" dirty="0"/>
              <a:t>or the costs of selling goods or services</a:t>
            </a:r>
          </a:p>
        </p:txBody>
      </p:sp>
    </p:spTree>
    <p:extLst>
      <p:ext uri="{BB962C8B-B14F-4D97-AF65-F5344CB8AC3E}">
        <p14:creationId xmlns:p14="http://schemas.microsoft.com/office/powerpoint/2010/main" val="31777210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solidFill>
                  <a:schemeClr val="bg2"/>
                </a:solidFill>
              </a:rPr>
              <a:t>Equity </a:t>
            </a:r>
            <a:r>
              <a:rPr lang="en-US" sz="2000" b="0" dirty="0">
                <a:solidFill>
                  <a:schemeClr val="bg2"/>
                </a:solidFill>
              </a:rPr>
              <a:t>(3 of 3)</a:t>
            </a:r>
            <a:endParaRPr lang="en-IN" sz="2000" dirty="0"/>
          </a:p>
        </p:txBody>
      </p:sp>
      <p:sp>
        <p:nvSpPr>
          <p:cNvPr id="5" name="Content Placeholder 4"/>
          <p:cNvSpPr>
            <a:spLocks noGrp="1"/>
          </p:cNvSpPr>
          <p:nvPr>
            <p:ph idx="1"/>
          </p:nvPr>
        </p:nvSpPr>
        <p:spPr/>
        <p:txBody>
          <a:bodyPr/>
          <a:lstStyle/>
          <a:p>
            <a:r>
              <a:rPr lang="en-US" sz="2400" dirty="0">
                <a:ea typeface="Verdana" panose="020B0604030504040204" pitchFamily="34" charset="0"/>
                <a:cs typeface="Verdana" panose="020B0604030504040204" pitchFamily="34" charset="0"/>
              </a:rPr>
              <a:t>The accounting equation is expanded to show the components of equity:</a:t>
            </a:r>
            <a:endParaRPr lang="en-US" sz="2400" dirty="0"/>
          </a:p>
        </p:txBody>
      </p:sp>
      <p:pic>
        <p:nvPicPr>
          <p:cNvPr id="12" name="Content Placeholder 11" descr="Accounting equation: assets equal the sum of liabilities and equity. Assets = liabilities + equity. Equity is the sum of contributed capital plus retained earnings, which is common stock minus dividends plus revenues minus expenses."/>
          <p:cNvPicPr>
            <a:picLocks noGrp="1" noChangeAspect="1"/>
          </p:cNvPicPr>
          <p:nvPr>
            <p:ph idx="13"/>
          </p:nvPr>
        </p:nvPicPr>
        <p:blipFill>
          <a:blip r:embed="rId3"/>
          <a:stretch>
            <a:fillRect/>
          </a:stretch>
        </p:blipFill>
        <p:spPr>
          <a:xfrm>
            <a:off x="685800" y="2520551"/>
            <a:ext cx="7779170" cy="1670449"/>
          </a:xfrm>
          <a:prstGeom prst="rect">
            <a:avLst/>
          </a:prstGeom>
        </p:spPr>
      </p:pic>
      <p:sp>
        <p:nvSpPr>
          <p:cNvPr id="7" name="Content Placeholder 6"/>
          <p:cNvSpPr>
            <a:spLocks noGrp="1"/>
          </p:cNvSpPr>
          <p:nvPr>
            <p:ph idx="14"/>
          </p:nvPr>
        </p:nvSpPr>
        <p:spPr>
          <a:xfrm>
            <a:off x="457200" y="4343400"/>
            <a:ext cx="8229600" cy="1904999"/>
          </a:xfrm>
        </p:spPr>
        <p:txBody>
          <a:bodyPr/>
          <a:lstStyle/>
          <a:p>
            <a:pPr>
              <a:buClr>
                <a:schemeClr val="bg2"/>
              </a:buClr>
            </a:pPr>
            <a:r>
              <a:rPr lang="en-US" sz="2400" b="1" dirty="0">
                <a:ea typeface="Verdana" panose="020B0604030504040204" pitchFamily="34" charset="0"/>
                <a:cs typeface="Verdana" panose="020B0604030504040204" pitchFamily="34" charset="0"/>
              </a:rPr>
              <a:t>Net income</a:t>
            </a:r>
          </a:p>
          <a:p>
            <a:pPr lvl="1"/>
            <a:r>
              <a:rPr lang="en-US" sz="2400" dirty="0">
                <a:ea typeface="Verdana" panose="020B0604030504040204" pitchFamily="34" charset="0"/>
                <a:cs typeface="Verdana" panose="020B0604030504040204" pitchFamily="34" charset="0"/>
              </a:rPr>
              <a:t>Revenues &gt; Expenses</a:t>
            </a:r>
          </a:p>
          <a:p>
            <a:pPr>
              <a:buClr>
                <a:schemeClr val="bg2"/>
              </a:buClr>
            </a:pPr>
            <a:r>
              <a:rPr lang="en-US" sz="2400" b="1" dirty="0">
                <a:ea typeface="Verdana" panose="020B0604030504040204" pitchFamily="34" charset="0"/>
                <a:cs typeface="Verdana" panose="020B0604030504040204" pitchFamily="34" charset="0"/>
              </a:rPr>
              <a:t>Net loss</a:t>
            </a:r>
          </a:p>
          <a:p>
            <a:pPr lvl="1"/>
            <a:r>
              <a:rPr lang="en-US" sz="2400" dirty="0">
                <a:ea typeface="Verdana" panose="020B0604030504040204" pitchFamily="34" charset="0"/>
                <a:cs typeface="Verdana" panose="020B0604030504040204" pitchFamily="34" charset="0"/>
              </a:rPr>
              <a:t>Revenues &lt; Expenses</a:t>
            </a:r>
          </a:p>
        </p:txBody>
      </p:sp>
    </p:spTree>
    <p:extLst>
      <p:ext uri="{BB962C8B-B14F-4D97-AF65-F5344CB8AC3E}">
        <p14:creationId xmlns:p14="http://schemas.microsoft.com/office/powerpoint/2010/main" val="3338115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a:t>
            </a:r>
            <a:r>
              <a:rPr lang="en-US" dirty="0">
                <a:solidFill>
                  <a:schemeClr val="tx1"/>
                </a:solidFill>
              </a:rPr>
              <a:t> </a:t>
            </a:r>
            <a:r>
              <a:rPr lang="en-US" dirty="0"/>
              <a:t>1.4</a:t>
            </a:r>
          </a:p>
        </p:txBody>
      </p:sp>
      <p:sp>
        <p:nvSpPr>
          <p:cNvPr id="4" name="Content Placeholder 3"/>
          <p:cNvSpPr>
            <a:spLocks noGrp="1"/>
          </p:cNvSpPr>
          <p:nvPr>
            <p:ph idx="1"/>
          </p:nvPr>
        </p:nvSpPr>
        <p:spPr>
          <a:xfrm>
            <a:off x="457200" y="1600201"/>
            <a:ext cx="3429000" cy="1524000"/>
          </a:xfrm>
        </p:spPr>
        <p:txBody>
          <a:bodyPr/>
          <a:lstStyle/>
          <a:p>
            <a:pPr marL="0" indent="0">
              <a:buNone/>
            </a:pPr>
            <a:r>
              <a:rPr lang="en-US" sz="2800" dirty="0"/>
              <a:t>Use the accounting equation to analyze transactions</a:t>
            </a:r>
          </a:p>
        </p:txBody>
      </p:sp>
      <p:pic>
        <p:nvPicPr>
          <p:cNvPr id="5" name="Content Placeholder 4" descr="A cup with saucer"/>
          <p:cNvPicPr>
            <a:picLocks noGrp="1" noChangeAspect="1"/>
          </p:cNvPicPr>
          <p:nvPr>
            <p:ph idx="13"/>
          </p:nvPr>
        </p:nvPicPr>
        <p:blipFill>
          <a:blip r:embed="rId3"/>
          <a:stretch>
            <a:fillRect/>
          </a:stretch>
        </p:blipFill>
        <p:spPr>
          <a:xfrm>
            <a:off x="4463786" y="2648206"/>
            <a:ext cx="3542083" cy="2182557"/>
          </a:xfrm>
          <a:prstGeom prst="rect">
            <a:avLst/>
          </a:prstGeom>
        </p:spPr>
      </p:pic>
    </p:spTree>
    <p:extLst>
      <p:ext uri="{BB962C8B-B14F-4D97-AF65-F5344CB8AC3E}">
        <p14:creationId xmlns:p14="http://schemas.microsoft.com/office/powerpoint/2010/main" val="3248018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How Do You Analyze a Transaction?</a:t>
            </a:r>
          </a:p>
        </p:txBody>
      </p:sp>
      <p:sp>
        <p:nvSpPr>
          <p:cNvPr id="3" name="Content Placeholder 2"/>
          <p:cNvSpPr>
            <a:spLocks noGrp="1"/>
          </p:cNvSpPr>
          <p:nvPr>
            <p:ph idx="1"/>
          </p:nvPr>
        </p:nvSpPr>
        <p:spPr>
          <a:xfrm>
            <a:off x="457200" y="1600201"/>
            <a:ext cx="3962400" cy="1981200"/>
          </a:xfrm>
        </p:spPr>
        <p:txBody>
          <a:bodyPr/>
          <a:lstStyle/>
          <a:p>
            <a:pPr marL="0" indent="0">
              <a:buNone/>
            </a:pPr>
            <a:r>
              <a:rPr lang="en-US" sz="2400" dirty="0"/>
              <a:t>A </a:t>
            </a:r>
            <a:r>
              <a:rPr lang="en-US" sz="2400" b="1" dirty="0"/>
              <a:t>transaction</a:t>
            </a:r>
            <a:r>
              <a:rPr lang="en-US" sz="2400" dirty="0"/>
              <a:t> is any event that affects the financial position of the business and can be measured with faithful representation.</a:t>
            </a:r>
          </a:p>
        </p:txBody>
      </p:sp>
      <p:pic>
        <p:nvPicPr>
          <p:cNvPr id="6" name="Content Placeholder 5" descr="Is it a transaction? Buying a computer for the office for $2,000 cash? Yes. Hiring a new employee? No."/>
          <p:cNvPicPr>
            <a:picLocks noGrp="1" noChangeAspect="1"/>
          </p:cNvPicPr>
          <p:nvPr>
            <p:ph idx="13"/>
          </p:nvPr>
        </p:nvPicPr>
        <p:blipFill>
          <a:blip r:embed="rId3"/>
          <a:stretch>
            <a:fillRect/>
          </a:stretch>
        </p:blipFill>
        <p:spPr>
          <a:xfrm>
            <a:off x="5155383" y="1603618"/>
            <a:ext cx="3529890" cy="4432176"/>
          </a:xfrm>
          <a:prstGeom prst="rect">
            <a:avLst/>
          </a:prstGeom>
        </p:spPr>
      </p:pic>
    </p:spTree>
    <p:extLst>
      <p:ext uri="{BB962C8B-B14F-4D97-AF65-F5344CB8AC3E}">
        <p14:creationId xmlns:p14="http://schemas.microsoft.com/office/powerpoint/2010/main" val="40615684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Transaction Analysis for Smart Touch Learning </a:t>
            </a:r>
            <a:r>
              <a:rPr lang="en-US" sz="2000" b="0" dirty="0">
                <a:solidFill>
                  <a:schemeClr val="bg2"/>
                </a:solidFill>
              </a:rPr>
              <a:t>(1 of 9)</a:t>
            </a:r>
            <a:endParaRPr lang="en-US" b="0" dirty="0">
              <a:solidFill>
                <a:schemeClr val="bg2"/>
              </a:solidFill>
            </a:endParaRPr>
          </a:p>
        </p:txBody>
      </p:sp>
      <p:sp>
        <p:nvSpPr>
          <p:cNvPr id="3" name="Content Placeholder 2"/>
          <p:cNvSpPr>
            <a:spLocks noGrp="1"/>
          </p:cNvSpPr>
          <p:nvPr>
            <p:ph idx="1"/>
          </p:nvPr>
        </p:nvSpPr>
        <p:spPr>
          <a:xfrm>
            <a:off x="457200" y="1600201"/>
            <a:ext cx="8229600" cy="1743500"/>
          </a:xfrm>
        </p:spPr>
        <p:txBody>
          <a:bodyPr/>
          <a:lstStyle/>
          <a:p>
            <a:pPr marL="0" indent="0">
              <a:buNone/>
              <a:defRPr/>
            </a:pPr>
            <a:r>
              <a:rPr lang="en-US" sz="2400" b="1" dirty="0"/>
              <a:t>Transaction 1—Stockholder Contribution</a:t>
            </a:r>
          </a:p>
          <a:p>
            <a:pPr marL="0" indent="0">
              <a:buNone/>
              <a:defRPr/>
            </a:pPr>
            <a:r>
              <a:rPr lang="en-US" sz="2400" dirty="0"/>
              <a:t>Sheena Bright contributes $30,000 cash to Smart Touch Learning, a corporation, in exchange for stock. The effect of this transaction on the accounting equation is:</a:t>
            </a:r>
          </a:p>
        </p:txBody>
      </p:sp>
      <p:pic>
        <p:nvPicPr>
          <p:cNvPr id="6" name="Content Placeholder 5" descr="An illustration of an accounting equation. Assets = liabilities + equity. Transaction 1: $30,000 cash added to the assets and $30,000 common stock added to equity in the form of contributed capital. $30,000 = $30,000."/>
          <p:cNvPicPr>
            <a:picLocks noGrp="1" noChangeAspect="1"/>
          </p:cNvPicPr>
          <p:nvPr>
            <p:ph idx="13"/>
          </p:nvPr>
        </p:nvPicPr>
        <p:blipFill>
          <a:blip r:embed="rId3"/>
          <a:stretch>
            <a:fillRect/>
          </a:stretch>
        </p:blipFill>
        <p:spPr>
          <a:xfrm>
            <a:off x="1371600" y="3459789"/>
            <a:ext cx="6401355" cy="2633700"/>
          </a:xfrm>
          <a:prstGeom prst="rect">
            <a:avLst/>
          </a:prstGeom>
        </p:spPr>
      </p:pic>
    </p:spTree>
    <p:extLst>
      <p:ext uri="{BB962C8B-B14F-4D97-AF65-F5344CB8AC3E}">
        <p14:creationId xmlns:p14="http://schemas.microsoft.com/office/powerpoint/2010/main" val="11545301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Transaction Analysis for Smart Touch Learning </a:t>
            </a:r>
            <a:r>
              <a:rPr lang="en-US" sz="2000" b="0" dirty="0">
                <a:solidFill>
                  <a:schemeClr val="bg2"/>
                </a:solidFill>
              </a:rPr>
              <a:t>(2 of 9)</a:t>
            </a:r>
            <a:endParaRPr lang="en-US" b="0" dirty="0">
              <a:solidFill>
                <a:schemeClr val="bg2"/>
              </a:solidFill>
            </a:endParaRPr>
          </a:p>
        </p:txBody>
      </p:sp>
      <p:sp>
        <p:nvSpPr>
          <p:cNvPr id="3" name="Content Placeholder 2"/>
          <p:cNvSpPr>
            <a:spLocks noGrp="1"/>
          </p:cNvSpPr>
          <p:nvPr>
            <p:ph idx="1"/>
          </p:nvPr>
        </p:nvSpPr>
        <p:spPr>
          <a:xfrm>
            <a:off x="457200" y="1600201"/>
            <a:ext cx="8229600" cy="1371600"/>
          </a:xfrm>
        </p:spPr>
        <p:txBody>
          <a:bodyPr/>
          <a:lstStyle/>
          <a:p>
            <a:pPr marL="0" indent="0">
              <a:buNone/>
            </a:pPr>
            <a:r>
              <a:rPr lang="en-US" sz="2400" b="1" dirty="0"/>
              <a:t>Transaction 2—Purchase of Land for Cash</a:t>
            </a:r>
          </a:p>
          <a:p>
            <a:pPr marL="0" indent="0">
              <a:buNone/>
            </a:pPr>
            <a:r>
              <a:rPr lang="en-US" sz="2400" dirty="0"/>
              <a:t>Smart Touch Learning purchases land for an office location, paying cash of $20,000.</a:t>
            </a:r>
          </a:p>
        </p:txBody>
      </p:sp>
      <p:pic>
        <p:nvPicPr>
          <p:cNvPr id="6" name="Content Placeholder 5" descr="An illustration of an accounting equation displaying the new balance after a purchase of land. For long description in Notes pane, press F6."/>
          <p:cNvPicPr>
            <a:picLocks noGrp="1" noChangeAspect="1"/>
          </p:cNvPicPr>
          <p:nvPr>
            <p:ph idx="13"/>
          </p:nvPr>
        </p:nvPicPr>
        <p:blipFill>
          <a:blip r:embed="rId3"/>
          <a:stretch>
            <a:fillRect/>
          </a:stretch>
        </p:blipFill>
        <p:spPr>
          <a:xfrm>
            <a:off x="1142406" y="3125972"/>
            <a:ext cx="6858594" cy="2816596"/>
          </a:xfrm>
          <a:prstGeom prst="rect">
            <a:avLst/>
          </a:prstGeom>
        </p:spPr>
      </p:pic>
    </p:spTree>
    <p:extLst>
      <p:ext uri="{BB962C8B-B14F-4D97-AF65-F5344CB8AC3E}">
        <p14:creationId xmlns:p14="http://schemas.microsoft.com/office/powerpoint/2010/main" val="25675372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Transaction Analysis for Smart Touch Learning </a:t>
            </a:r>
            <a:r>
              <a:rPr lang="en-US" sz="2000" b="0" dirty="0">
                <a:solidFill>
                  <a:schemeClr val="bg2"/>
                </a:solidFill>
              </a:rPr>
              <a:t>(3 of 9)</a:t>
            </a:r>
            <a:endParaRPr lang="en-US" b="0" dirty="0">
              <a:solidFill>
                <a:schemeClr val="bg2"/>
              </a:solidFill>
            </a:endParaRPr>
          </a:p>
        </p:txBody>
      </p:sp>
      <p:sp>
        <p:nvSpPr>
          <p:cNvPr id="3" name="Content Placeholder 2"/>
          <p:cNvSpPr>
            <a:spLocks noGrp="1"/>
          </p:cNvSpPr>
          <p:nvPr>
            <p:ph idx="1"/>
          </p:nvPr>
        </p:nvSpPr>
        <p:spPr>
          <a:xfrm>
            <a:off x="457200" y="1600200"/>
            <a:ext cx="8229600" cy="1361363"/>
          </a:xfrm>
        </p:spPr>
        <p:txBody>
          <a:bodyPr/>
          <a:lstStyle/>
          <a:p>
            <a:pPr marL="0" indent="0">
              <a:buNone/>
            </a:pPr>
            <a:r>
              <a:rPr lang="en-US" sz="2400" b="1" dirty="0"/>
              <a:t>Transaction 3—Purchase of Office Supplies on Account</a:t>
            </a:r>
          </a:p>
          <a:p>
            <a:pPr marL="0" indent="0">
              <a:buNone/>
            </a:pPr>
            <a:r>
              <a:rPr lang="en-US" sz="2400" dirty="0"/>
              <a:t>Smart Touch Learning buys office supplies on account agreeing to pay $500 within 30 days.</a:t>
            </a:r>
          </a:p>
        </p:txBody>
      </p:sp>
      <p:pic>
        <p:nvPicPr>
          <p:cNvPr id="6" name="Content Placeholder 5" descr="An illustration of an accounting equation displaying the balance after the purchase of office supplies on account. For long description in Notes pane, press F6."/>
          <p:cNvPicPr>
            <a:picLocks noGrp="1" noChangeAspect="1"/>
          </p:cNvPicPr>
          <p:nvPr>
            <p:ph idx="13"/>
          </p:nvPr>
        </p:nvPicPr>
        <p:blipFill>
          <a:blip r:embed="rId3"/>
          <a:stretch>
            <a:fillRect/>
          </a:stretch>
        </p:blipFill>
        <p:spPr>
          <a:xfrm>
            <a:off x="914083" y="3146016"/>
            <a:ext cx="7315834" cy="2572735"/>
          </a:xfrm>
          <a:prstGeom prst="rect">
            <a:avLst/>
          </a:prstGeom>
        </p:spPr>
      </p:pic>
    </p:spTree>
    <p:extLst>
      <p:ext uri="{BB962C8B-B14F-4D97-AF65-F5344CB8AC3E}">
        <p14:creationId xmlns:p14="http://schemas.microsoft.com/office/powerpoint/2010/main" val="7812264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Transaction Analysis for Smart Touch Learning </a:t>
            </a:r>
            <a:r>
              <a:rPr lang="en-US" sz="2000" b="0" dirty="0">
                <a:solidFill>
                  <a:schemeClr val="bg2"/>
                </a:solidFill>
              </a:rPr>
              <a:t>(4 of 9)</a:t>
            </a:r>
            <a:endParaRPr lang="en-US" b="0" dirty="0">
              <a:solidFill>
                <a:schemeClr val="bg2"/>
              </a:solidFill>
            </a:endParaRPr>
          </a:p>
        </p:txBody>
      </p:sp>
      <p:sp>
        <p:nvSpPr>
          <p:cNvPr id="3" name="Content Placeholder 2"/>
          <p:cNvSpPr>
            <a:spLocks noGrp="1"/>
          </p:cNvSpPr>
          <p:nvPr>
            <p:ph idx="1"/>
          </p:nvPr>
        </p:nvSpPr>
        <p:spPr>
          <a:xfrm>
            <a:off x="457200" y="1600201"/>
            <a:ext cx="8229600" cy="1752600"/>
          </a:xfrm>
        </p:spPr>
        <p:txBody>
          <a:bodyPr/>
          <a:lstStyle/>
          <a:p>
            <a:pPr marL="0" indent="0">
              <a:buNone/>
            </a:pPr>
            <a:r>
              <a:rPr lang="en-US" sz="2400" b="1" dirty="0"/>
              <a:t>Transaction 4—Earning of Service Revenue for Cash</a:t>
            </a:r>
          </a:p>
          <a:p>
            <a:pPr marL="0" indent="0">
              <a:buNone/>
            </a:pPr>
            <a:r>
              <a:rPr lang="en-US" sz="2400" dirty="0"/>
              <a:t>Smart Touch Learning earns service revenue by providing training services for clients. The business collects $5,500 revenue in cash.</a:t>
            </a:r>
          </a:p>
        </p:txBody>
      </p:sp>
      <p:pic>
        <p:nvPicPr>
          <p:cNvPr id="6" name="Content Placeholder 5" descr="An accounting equation displays the balance after the earning of service revenue for cash. For long description in Notes pane, press F6."/>
          <p:cNvPicPr>
            <a:picLocks noGrp="1" noChangeAspect="1"/>
          </p:cNvPicPr>
          <p:nvPr>
            <p:ph idx="13"/>
          </p:nvPr>
        </p:nvPicPr>
        <p:blipFill>
          <a:blip r:embed="rId3"/>
          <a:stretch>
            <a:fillRect/>
          </a:stretch>
        </p:blipFill>
        <p:spPr>
          <a:xfrm>
            <a:off x="929185" y="3486712"/>
            <a:ext cx="7315834" cy="2304488"/>
          </a:xfrm>
          <a:prstGeom prst="rect">
            <a:avLst/>
          </a:prstGeom>
        </p:spPr>
      </p:pic>
    </p:spTree>
    <p:extLst>
      <p:ext uri="{BB962C8B-B14F-4D97-AF65-F5344CB8AC3E}">
        <p14:creationId xmlns:p14="http://schemas.microsoft.com/office/powerpoint/2010/main" val="1705994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Transaction Analysis for Smart Touch Learning </a:t>
            </a:r>
            <a:r>
              <a:rPr lang="en-US" sz="2000" b="0" dirty="0">
                <a:solidFill>
                  <a:schemeClr val="bg2"/>
                </a:solidFill>
              </a:rPr>
              <a:t>(5 of 9)</a:t>
            </a:r>
            <a:endParaRPr lang="en-US" b="0" dirty="0">
              <a:solidFill>
                <a:schemeClr val="bg2"/>
              </a:solidFill>
            </a:endParaRPr>
          </a:p>
        </p:txBody>
      </p:sp>
      <p:sp>
        <p:nvSpPr>
          <p:cNvPr id="3" name="Content Placeholder 2"/>
          <p:cNvSpPr>
            <a:spLocks noGrp="1"/>
          </p:cNvSpPr>
          <p:nvPr>
            <p:ph idx="1"/>
          </p:nvPr>
        </p:nvSpPr>
        <p:spPr>
          <a:xfrm>
            <a:off x="457200" y="1600200"/>
            <a:ext cx="8229600" cy="1729853"/>
          </a:xfrm>
        </p:spPr>
        <p:txBody>
          <a:bodyPr/>
          <a:lstStyle/>
          <a:p>
            <a:pPr marL="0" indent="0">
              <a:buNone/>
            </a:pPr>
            <a:r>
              <a:rPr lang="en-US" sz="2400" b="1" dirty="0"/>
              <a:t>Transaction 5—Earning of Service Revenue on Account</a:t>
            </a:r>
          </a:p>
          <a:p>
            <a:pPr marL="0" indent="0">
              <a:buNone/>
            </a:pPr>
            <a:r>
              <a:rPr lang="en-US" sz="2400" dirty="0"/>
              <a:t>Smart Touch Learning performs a service for clients who do not pay immediately. The clients promise to pay $3,000 within one month.</a:t>
            </a:r>
          </a:p>
        </p:txBody>
      </p:sp>
      <p:pic>
        <p:nvPicPr>
          <p:cNvPr id="6" name="Content Placeholder 5" descr="An accounting equation displays the balance after the earning of service revenue on account. For long description in Notes pane, press F6."/>
          <p:cNvPicPr>
            <a:picLocks noGrp="1" noChangeAspect="1"/>
          </p:cNvPicPr>
          <p:nvPr>
            <p:ph idx="13"/>
          </p:nvPr>
        </p:nvPicPr>
        <p:blipFill>
          <a:blip r:embed="rId3"/>
          <a:stretch>
            <a:fillRect/>
          </a:stretch>
        </p:blipFill>
        <p:spPr>
          <a:xfrm>
            <a:off x="685463" y="3488185"/>
            <a:ext cx="7773074" cy="2121592"/>
          </a:xfrm>
          <a:prstGeom prst="rect">
            <a:avLst/>
          </a:prstGeom>
        </p:spPr>
      </p:pic>
    </p:spTree>
    <p:extLst>
      <p:ext uri="{BB962C8B-B14F-4D97-AF65-F5344CB8AC3E}">
        <p14:creationId xmlns:p14="http://schemas.microsoft.com/office/powerpoint/2010/main" val="10761679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Transaction Analysis for Smart Touch Learning </a:t>
            </a:r>
            <a:r>
              <a:rPr lang="en-US" sz="2000" b="0" dirty="0">
                <a:solidFill>
                  <a:schemeClr val="bg2"/>
                </a:solidFill>
              </a:rPr>
              <a:t>(6 of 9)</a:t>
            </a:r>
            <a:endParaRPr lang="en-US" b="0" dirty="0">
              <a:solidFill>
                <a:schemeClr val="bg2"/>
              </a:solidFill>
            </a:endParaRPr>
          </a:p>
        </p:txBody>
      </p:sp>
      <p:sp>
        <p:nvSpPr>
          <p:cNvPr id="3" name="Content Placeholder 2"/>
          <p:cNvSpPr>
            <a:spLocks noGrp="1"/>
          </p:cNvSpPr>
          <p:nvPr>
            <p:ph idx="1"/>
          </p:nvPr>
        </p:nvSpPr>
        <p:spPr>
          <a:xfrm>
            <a:off x="457200" y="1600201"/>
            <a:ext cx="8229600" cy="1371600"/>
          </a:xfrm>
        </p:spPr>
        <p:txBody>
          <a:bodyPr/>
          <a:lstStyle/>
          <a:p>
            <a:pPr marL="0" indent="0">
              <a:buNone/>
            </a:pPr>
            <a:r>
              <a:rPr lang="en-US" sz="2400" b="1" dirty="0"/>
              <a:t>Transaction 6—Payment of Expenses with Cash</a:t>
            </a:r>
          </a:p>
          <a:p>
            <a:pPr marL="0" indent="0">
              <a:buNone/>
            </a:pPr>
            <a:r>
              <a:rPr lang="en-US" sz="2400" dirty="0"/>
              <a:t>Smart Touch Learning pays $3,200 in cash expenses: $2,000 for office rent and $1,200 for employee salaries.</a:t>
            </a:r>
          </a:p>
        </p:txBody>
      </p:sp>
      <p:pic>
        <p:nvPicPr>
          <p:cNvPr id="6" name="Content Placeholder 5" descr="An accounting equation displays the balance after the payment of expenses with cash. For long description in Notes pane, press F6."/>
          <p:cNvPicPr>
            <a:picLocks noGrp="1" noChangeAspect="1"/>
          </p:cNvPicPr>
          <p:nvPr>
            <p:ph idx="13"/>
          </p:nvPr>
        </p:nvPicPr>
        <p:blipFill>
          <a:blip r:embed="rId3"/>
          <a:stretch>
            <a:fillRect/>
          </a:stretch>
        </p:blipFill>
        <p:spPr>
          <a:xfrm>
            <a:off x="457200" y="3254992"/>
            <a:ext cx="8229600" cy="1773936"/>
          </a:xfrm>
          <a:prstGeom prst="rect">
            <a:avLst/>
          </a:prstGeom>
        </p:spPr>
      </p:pic>
    </p:spTree>
    <p:extLst>
      <p:ext uri="{BB962C8B-B14F-4D97-AF65-F5344CB8AC3E}">
        <p14:creationId xmlns:p14="http://schemas.microsoft.com/office/powerpoint/2010/main" val="3098030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Learning Objective 1.1</a:t>
            </a:r>
          </a:p>
        </p:txBody>
      </p:sp>
      <p:sp>
        <p:nvSpPr>
          <p:cNvPr id="4" name="Content Placeholder 3"/>
          <p:cNvSpPr>
            <a:spLocks noGrp="1"/>
          </p:cNvSpPr>
          <p:nvPr>
            <p:ph idx="1"/>
          </p:nvPr>
        </p:nvSpPr>
        <p:spPr>
          <a:xfrm>
            <a:off x="457200" y="1600200"/>
            <a:ext cx="3886200" cy="2163763"/>
          </a:xfrm>
        </p:spPr>
        <p:txBody>
          <a:bodyPr/>
          <a:lstStyle/>
          <a:p>
            <a:pPr marL="0" indent="0">
              <a:buNone/>
            </a:pPr>
            <a:r>
              <a:rPr lang="en-US" sz="2800" dirty="0"/>
              <a:t>Explain why accounting is important and list the users of accounting information</a:t>
            </a:r>
          </a:p>
        </p:txBody>
      </p:sp>
      <p:pic>
        <p:nvPicPr>
          <p:cNvPr id="5" name="Content Placeholder 4" descr="A cup with saucer"/>
          <p:cNvPicPr>
            <a:picLocks noGrp="1" noChangeAspect="1"/>
          </p:cNvPicPr>
          <p:nvPr>
            <p:ph idx="13"/>
          </p:nvPr>
        </p:nvPicPr>
        <p:blipFill>
          <a:blip r:embed="rId3"/>
          <a:stretch>
            <a:fillRect/>
          </a:stretch>
        </p:blipFill>
        <p:spPr>
          <a:xfrm>
            <a:off x="5144717" y="2672684"/>
            <a:ext cx="3542083" cy="2182557"/>
          </a:xfrm>
          <a:prstGeom prst="rect">
            <a:avLst/>
          </a:prstGeom>
        </p:spPr>
      </p:pic>
    </p:spTree>
    <p:extLst>
      <p:ext uri="{BB962C8B-B14F-4D97-AF65-F5344CB8AC3E}">
        <p14:creationId xmlns:p14="http://schemas.microsoft.com/office/powerpoint/2010/main" val="19135577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Transaction Analysis for Smart Touch Learning </a:t>
            </a:r>
            <a:r>
              <a:rPr lang="en-US" sz="2000" b="0" dirty="0">
                <a:solidFill>
                  <a:schemeClr val="bg2"/>
                </a:solidFill>
              </a:rPr>
              <a:t>(7 of 9)</a:t>
            </a:r>
            <a:endParaRPr lang="en-US" b="0" dirty="0">
              <a:solidFill>
                <a:schemeClr val="bg2"/>
              </a:solidFill>
            </a:endParaRPr>
          </a:p>
        </p:txBody>
      </p:sp>
      <p:sp>
        <p:nvSpPr>
          <p:cNvPr id="3" name="Content Placeholder 2"/>
          <p:cNvSpPr>
            <a:spLocks noGrp="1"/>
          </p:cNvSpPr>
          <p:nvPr>
            <p:ph idx="1"/>
          </p:nvPr>
        </p:nvSpPr>
        <p:spPr>
          <a:xfrm>
            <a:off x="457200" y="1600201"/>
            <a:ext cx="8382000" cy="1371600"/>
          </a:xfrm>
        </p:spPr>
        <p:txBody>
          <a:bodyPr/>
          <a:lstStyle/>
          <a:p>
            <a:pPr marL="0" indent="0">
              <a:buNone/>
            </a:pPr>
            <a:r>
              <a:rPr lang="en-US" sz="2400" b="1" dirty="0"/>
              <a:t>Transaction 7—Payment on Account (Accounts Payable)</a:t>
            </a:r>
          </a:p>
          <a:p>
            <a:pPr marL="0" indent="0">
              <a:buNone/>
            </a:pPr>
            <a:r>
              <a:rPr lang="en-US" sz="2400" dirty="0"/>
              <a:t>Smart Touch Learning pays $300 to the store from which it purchased office supplies in Transaction 3.</a:t>
            </a:r>
          </a:p>
        </p:txBody>
      </p:sp>
      <p:pic>
        <p:nvPicPr>
          <p:cNvPr id="6" name="Content Placeholder 5" descr="An accounting equation displays the balance after a payment on account, accounts payable. For long description in Notes pane, press F6."/>
          <p:cNvPicPr>
            <a:picLocks noGrp="1" noChangeAspect="1"/>
          </p:cNvPicPr>
          <p:nvPr>
            <p:ph idx="13"/>
          </p:nvPr>
        </p:nvPicPr>
        <p:blipFill>
          <a:blip r:embed="rId3"/>
          <a:stretch>
            <a:fillRect/>
          </a:stretch>
        </p:blipFill>
        <p:spPr>
          <a:xfrm>
            <a:off x="457200" y="3303896"/>
            <a:ext cx="8229600" cy="1792223"/>
          </a:xfrm>
          <a:prstGeom prst="rect">
            <a:avLst/>
          </a:prstGeom>
        </p:spPr>
      </p:pic>
    </p:spTree>
    <p:extLst>
      <p:ext uri="{BB962C8B-B14F-4D97-AF65-F5344CB8AC3E}">
        <p14:creationId xmlns:p14="http://schemas.microsoft.com/office/powerpoint/2010/main" val="3785678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Transaction Analysis for Smart Touch Learning </a:t>
            </a:r>
            <a:r>
              <a:rPr lang="en-US" sz="2000" b="0" dirty="0">
                <a:solidFill>
                  <a:schemeClr val="bg2"/>
                </a:solidFill>
              </a:rPr>
              <a:t>(8 of 9)</a:t>
            </a:r>
            <a:endParaRPr lang="en-US" b="0" dirty="0">
              <a:solidFill>
                <a:schemeClr val="bg2"/>
              </a:solidFill>
            </a:endParaRPr>
          </a:p>
        </p:txBody>
      </p:sp>
      <p:sp>
        <p:nvSpPr>
          <p:cNvPr id="3" name="Content Placeholder 2"/>
          <p:cNvSpPr>
            <a:spLocks noGrp="1"/>
          </p:cNvSpPr>
          <p:nvPr>
            <p:ph idx="1"/>
          </p:nvPr>
        </p:nvSpPr>
        <p:spPr>
          <a:xfrm>
            <a:off x="457200" y="1600201"/>
            <a:ext cx="8229600" cy="1752600"/>
          </a:xfrm>
        </p:spPr>
        <p:txBody>
          <a:bodyPr/>
          <a:lstStyle/>
          <a:p>
            <a:pPr marL="0" indent="0">
              <a:buNone/>
            </a:pPr>
            <a:r>
              <a:rPr lang="en-US" sz="2400" b="1" dirty="0"/>
              <a:t>Transaction 8—Collection on Account (Accounts Receivable)</a:t>
            </a:r>
          </a:p>
          <a:p>
            <a:pPr marL="0" indent="0">
              <a:buNone/>
            </a:pPr>
            <a:r>
              <a:rPr lang="en-US" sz="2400" dirty="0"/>
              <a:t>Smart Touch Learning now collects $2,000 from the client from Transaction 5.</a:t>
            </a:r>
          </a:p>
        </p:txBody>
      </p:sp>
      <p:pic>
        <p:nvPicPr>
          <p:cNvPr id="6" name="Content Placeholder 5" descr="An accounting equation displays a collection on account, accounts receivable. For long description in Notes pane, press F6."/>
          <p:cNvPicPr>
            <a:picLocks noGrp="1" noChangeAspect="1"/>
          </p:cNvPicPr>
          <p:nvPr>
            <p:ph idx="13"/>
          </p:nvPr>
        </p:nvPicPr>
        <p:blipFill>
          <a:blip r:embed="rId3"/>
          <a:stretch>
            <a:fillRect/>
          </a:stretch>
        </p:blipFill>
        <p:spPr>
          <a:xfrm>
            <a:off x="457200" y="3581400"/>
            <a:ext cx="8229600" cy="1871471"/>
          </a:xfrm>
          <a:prstGeom prst="rect">
            <a:avLst/>
          </a:prstGeom>
        </p:spPr>
      </p:pic>
    </p:spTree>
    <p:extLst>
      <p:ext uri="{BB962C8B-B14F-4D97-AF65-F5344CB8AC3E}">
        <p14:creationId xmlns:p14="http://schemas.microsoft.com/office/powerpoint/2010/main" val="10151331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solidFill>
                  <a:schemeClr val="bg2"/>
                </a:solidFill>
              </a:rPr>
              <a:t>Transaction Analysis for Smart Touch Learning </a:t>
            </a:r>
            <a:r>
              <a:rPr lang="en-US" sz="2000" b="0" dirty="0">
                <a:solidFill>
                  <a:schemeClr val="bg2"/>
                </a:solidFill>
              </a:rPr>
              <a:t>(9 of 9)</a:t>
            </a:r>
            <a:endParaRPr lang="en-US" b="0" dirty="0">
              <a:solidFill>
                <a:schemeClr val="bg2"/>
              </a:solidFill>
            </a:endParaRPr>
          </a:p>
        </p:txBody>
      </p:sp>
      <p:sp>
        <p:nvSpPr>
          <p:cNvPr id="5" name="Content Placeholder 4"/>
          <p:cNvSpPr>
            <a:spLocks noGrp="1"/>
          </p:cNvSpPr>
          <p:nvPr>
            <p:ph idx="1"/>
          </p:nvPr>
        </p:nvSpPr>
        <p:spPr>
          <a:xfrm>
            <a:off x="457200" y="1600201"/>
            <a:ext cx="8229600" cy="1371600"/>
          </a:xfrm>
        </p:spPr>
        <p:txBody>
          <a:bodyPr/>
          <a:lstStyle/>
          <a:p>
            <a:pPr marL="0" indent="0" fontAlgn="auto">
              <a:spcAft>
                <a:spcPts val="0"/>
              </a:spcAft>
              <a:buFont typeface="Arial" charset="0"/>
              <a:buNone/>
            </a:pPr>
            <a:r>
              <a:rPr lang="en-US" sz="2400" b="1" dirty="0"/>
              <a:t>Transaction 9—Payment of Cash Dividend</a:t>
            </a:r>
          </a:p>
          <a:p>
            <a:pPr marL="0" indent="0" fontAlgn="auto">
              <a:spcAft>
                <a:spcPts val="0"/>
              </a:spcAft>
              <a:buFont typeface="Arial" charset="0"/>
              <a:buNone/>
            </a:pPr>
            <a:r>
              <a:rPr lang="en-US" sz="2400" dirty="0"/>
              <a:t>Smart Touch Learning distributes a $5,000 cash dividend to the stockholder, Sheena Bright.</a:t>
            </a:r>
          </a:p>
        </p:txBody>
      </p:sp>
      <p:pic>
        <p:nvPicPr>
          <p:cNvPr id="6" name="Content Placeholder 5" descr="An accounting equation displays a payment of cash dividend. For long description in Notes pane, press F6."/>
          <p:cNvPicPr>
            <a:picLocks noGrp="1" noChangeAspect="1"/>
          </p:cNvPicPr>
          <p:nvPr>
            <p:ph idx="13"/>
          </p:nvPr>
        </p:nvPicPr>
        <p:blipFill>
          <a:blip r:embed="rId3"/>
          <a:stretch>
            <a:fillRect/>
          </a:stretch>
        </p:blipFill>
        <p:spPr>
          <a:xfrm>
            <a:off x="465988" y="3334365"/>
            <a:ext cx="8212024" cy="1694835"/>
          </a:xfrm>
          <a:prstGeom prst="rect">
            <a:avLst/>
          </a:prstGeom>
        </p:spPr>
      </p:pic>
    </p:spTree>
    <p:extLst>
      <p:ext uri="{BB962C8B-B14F-4D97-AF65-F5344CB8AC3E}">
        <p14:creationId xmlns:p14="http://schemas.microsoft.com/office/powerpoint/2010/main" val="25394965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Exhibit F:1-6 Analysis of Transactions, Smart Touch Learning </a:t>
            </a:r>
            <a:r>
              <a:rPr lang="en-US" sz="2000" b="0" dirty="0"/>
              <a:t>(1 of 2)</a:t>
            </a:r>
          </a:p>
        </p:txBody>
      </p:sp>
      <p:sp>
        <p:nvSpPr>
          <p:cNvPr id="4" name="Content Placeholder 3"/>
          <p:cNvSpPr>
            <a:spLocks noGrp="1"/>
          </p:cNvSpPr>
          <p:nvPr>
            <p:ph idx="1"/>
          </p:nvPr>
        </p:nvSpPr>
        <p:spPr/>
        <p:txBody>
          <a:bodyPr/>
          <a:lstStyle/>
          <a:p>
            <a:pPr marL="432000" indent="-432000">
              <a:buFont typeface="+mj-lt"/>
              <a:buAutoNum type="arabicPeriod"/>
            </a:pPr>
            <a:r>
              <a:rPr lang="en-IN" sz="1800" dirty="0"/>
              <a:t>Received $30,000 cash and issued common stock to Sheena Bright, stockholder.</a:t>
            </a:r>
          </a:p>
          <a:p>
            <a:pPr marL="432000" indent="-432000">
              <a:buFont typeface="+mj-lt"/>
              <a:buAutoNum type="arabicPeriod"/>
            </a:pPr>
            <a:r>
              <a:rPr lang="en-IN" sz="1800" dirty="0"/>
              <a:t>Paid $20,000 cash for land.</a:t>
            </a:r>
          </a:p>
          <a:p>
            <a:pPr marL="432000" indent="-432000">
              <a:buFont typeface="+mj-lt"/>
              <a:buAutoNum type="arabicPeriod"/>
            </a:pPr>
            <a:r>
              <a:rPr lang="en-IN" sz="1800" dirty="0"/>
              <a:t>Bought $500 of office supplies on account.</a:t>
            </a:r>
          </a:p>
          <a:p>
            <a:pPr marL="432000" indent="-432000">
              <a:buFont typeface="+mj-lt"/>
              <a:buAutoNum type="arabicPeriod"/>
            </a:pPr>
            <a:r>
              <a:rPr lang="en-IN" sz="1800" dirty="0"/>
              <a:t>Received $5,500 cash from clients for service revenue earned.</a:t>
            </a:r>
          </a:p>
          <a:p>
            <a:pPr marL="432000" indent="-432000">
              <a:buFont typeface="+mj-lt"/>
              <a:buAutoNum type="arabicPeriod"/>
            </a:pPr>
            <a:r>
              <a:rPr lang="en-IN" sz="1800" dirty="0"/>
              <a:t>Performed services for clients on account, $3,000.</a:t>
            </a:r>
          </a:p>
          <a:p>
            <a:pPr marL="432000" indent="-432000">
              <a:buFont typeface="+mj-lt"/>
              <a:buAutoNum type="arabicPeriod"/>
            </a:pPr>
            <a:r>
              <a:rPr lang="en-IN" sz="1800" dirty="0"/>
              <a:t>Paid cash expenses: office rent, $2,000; employee salaries, $1,200.</a:t>
            </a:r>
          </a:p>
          <a:p>
            <a:pPr marL="432000" indent="-432000">
              <a:buFont typeface="+mj-lt"/>
              <a:buAutoNum type="arabicPeriod"/>
            </a:pPr>
            <a:r>
              <a:rPr lang="en-IN" sz="1800" dirty="0"/>
              <a:t>Paid $300 on the accounts payable created in Transaction 3.</a:t>
            </a:r>
          </a:p>
          <a:p>
            <a:pPr marL="432000" indent="-432000">
              <a:buFont typeface="+mj-lt"/>
              <a:buAutoNum type="arabicPeriod"/>
            </a:pPr>
            <a:r>
              <a:rPr lang="en-IN" sz="1800" dirty="0"/>
              <a:t>Collected $2,000 on the accounts receivable created in Transaction 5.</a:t>
            </a:r>
          </a:p>
          <a:p>
            <a:pPr marL="432000" indent="-432000">
              <a:buFont typeface="+mj-lt"/>
              <a:buAutoNum type="arabicPeriod"/>
            </a:pPr>
            <a:r>
              <a:rPr lang="en-IN" sz="1800" dirty="0"/>
              <a:t>Paid cash dividends of $5,000 to stockholder, Sheena Bright.</a:t>
            </a:r>
          </a:p>
        </p:txBody>
      </p:sp>
    </p:spTree>
    <p:extLst>
      <p:ext uri="{BB962C8B-B14F-4D97-AF65-F5344CB8AC3E}">
        <p14:creationId xmlns:p14="http://schemas.microsoft.com/office/powerpoint/2010/main" val="378787723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Exhibit F:1-6 Analysis of Transactions, Smart Touch Learning </a:t>
            </a:r>
            <a:r>
              <a:rPr lang="en-US" sz="2000" b="0" dirty="0"/>
              <a:t>(2 of 2)</a:t>
            </a:r>
            <a:endParaRPr lang="en-US" sz="2000" dirty="0"/>
          </a:p>
        </p:txBody>
      </p:sp>
      <p:pic>
        <p:nvPicPr>
          <p:cNvPr id="5" name="Content Placeholder 4" descr="An illustration displays the analysis of transactions for Smart Touch Learning. For long description in Notes pane, press F6."/>
          <p:cNvPicPr>
            <a:picLocks noGrp="1" noChangeAspect="1"/>
          </p:cNvPicPr>
          <p:nvPr>
            <p:ph idx="1"/>
          </p:nvPr>
        </p:nvPicPr>
        <p:blipFill>
          <a:blip r:embed="rId3"/>
          <a:stretch>
            <a:fillRect/>
          </a:stretch>
        </p:blipFill>
        <p:spPr>
          <a:xfrm>
            <a:off x="548291" y="1631852"/>
            <a:ext cx="8047417" cy="4462659"/>
          </a:xfrm>
          <a:prstGeom prst="rect">
            <a:avLst/>
          </a:prstGeom>
        </p:spPr>
      </p:pic>
    </p:spTree>
    <p:extLst>
      <p:ext uri="{BB962C8B-B14F-4D97-AF65-F5344CB8AC3E}">
        <p14:creationId xmlns:p14="http://schemas.microsoft.com/office/powerpoint/2010/main" val="12113001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a:t>
            </a:r>
            <a:r>
              <a:rPr lang="en-US" dirty="0">
                <a:solidFill>
                  <a:schemeClr val="tx1"/>
                </a:solidFill>
              </a:rPr>
              <a:t> </a:t>
            </a:r>
            <a:r>
              <a:rPr lang="en-US" dirty="0"/>
              <a:t>1.5</a:t>
            </a:r>
          </a:p>
        </p:txBody>
      </p:sp>
      <p:sp>
        <p:nvSpPr>
          <p:cNvPr id="4" name="Content Placeholder 3"/>
          <p:cNvSpPr>
            <a:spLocks noGrp="1"/>
          </p:cNvSpPr>
          <p:nvPr>
            <p:ph idx="1"/>
          </p:nvPr>
        </p:nvSpPr>
        <p:spPr>
          <a:xfrm>
            <a:off x="457200" y="1600200"/>
            <a:ext cx="3048000" cy="1081881"/>
          </a:xfrm>
        </p:spPr>
        <p:txBody>
          <a:bodyPr/>
          <a:lstStyle/>
          <a:p>
            <a:pPr marL="0" indent="0">
              <a:buNone/>
            </a:pPr>
            <a:r>
              <a:rPr lang="en-US" sz="2800" dirty="0"/>
              <a:t>Prepare financial statements</a:t>
            </a:r>
          </a:p>
        </p:txBody>
      </p:sp>
      <p:pic>
        <p:nvPicPr>
          <p:cNvPr id="5" name="Content Placeholder 4" descr="A cup with saucer"/>
          <p:cNvPicPr>
            <a:picLocks noGrp="1" noChangeAspect="1"/>
          </p:cNvPicPr>
          <p:nvPr>
            <p:ph idx="13"/>
          </p:nvPr>
        </p:nvPicPr>
        <p:blipFill>
          <a:blip r:embed="rId3"/>
          <a:stretch>
            <a:fillRect/>
          </a:stretch>
        </p:blipFill>
        <p:spPr>
          <a:xfrm>
            <a:off x="4534469" y="2682081"/>
            <a:ext cx="3542083" cy="2182557"/>
          </a:xfrm>
          <a:prstGeom prst="rect">
            <a:avLst/>
          </a:prstGeom>
        </p:spPr>
      </p:pic>
    </p:spTree>
    <p:extLst>
      <p:ext uri="{BB962C8B-B14F-4D97-AF65-F5344CB8AC3E}">
        <p14:creationId xmlns:p14="http://schemas.microsoft.com/office/powerpoint/2010/main" val="31445450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solidFill>
                  <a:schemeClr val="bg2"/>
                </a:solidFill>
              </a:rPr>
              <a:t>How Do You Prepare Financial Statements? </a:t>
            </a:r>
            <a:r>
              <a:rPr lang="en-US" sz="2000" b="0" dirty="0">
                <a:solidFill>
                  <a:schemeClr val="bg2"/>
                </a:solidFill>
              </a:rPr>
              <a:t>(1 of 2)</a:t>
            </a:r>
            <a:endParaRPr lang="en-US" b="0" dirty="0">
              <a:solidFill>
                <a:schemeClr val="bg2"/>
              </a:solidFill>
            </a:endParaRPr>
          </a:p>
        </p:txBody>
      </p:sp>
      <p:sp>
        <p:nvSpPr>
          <p:cNvPr id="4" name="Content Placeholder 3"/>
          <p:cNvSpPr>
            <a:spLocks noGrp="1"/>
          </p:cNvSpPr>
          <p:nvPr>
            <p:ph idx="1"/>
          </p:nvPr>
        </p:nvSpPr>
        <p:spPr>
          <a:xfrm>
            <a:off x="457200" y="1600200"/>
            <a:ext cx="4267200" cy="375603"/>
          </a:xfrm>
        </p:spPr>
        <p:txBody>
          <a:bodyPr/>
          <a:lstStyle/>
          <a:p>
            <a:pPr marL="0" indent="0">
              <a:buNone/>
            </a:pPr>
            <a:r>
              <a:rPr lang="en-US" sz="2000" b="1" dirty="0"/>
              <a:t>Exhibit F:1-7</a:t>
            </a:r>
            <a:r>
              <a:rPr lang="en-US" sz="2000" dirty="0"/>
              <a:t> Financial Statements</a:t>
            </a:r>
          </a:p>
        </p:txBody>
      </p:sp>
      <p:graphicFrame>
        <p:nvGraphicFramePr>
          <p:cNvPr id="3" name="Content Placeholder 2"/>
          <p:cNvGraphicFramePr>
            <a:graphicFrameLocks noGrp="1"/>
          </p:cNvGraphicFramePr>
          <p:nvPr>
            <p:ph idx="13"/>
            <p:extLst>
              <p:ext uri="{D42A27DB-BD31-4B8C-83A1-F6EECF244321}">
                <p14:modId xmlns:p14="http://schemas.microsoft.com/office/powerpoint/2010/main" val="849886031"/>
              </p:ext>
            </p:extLst>
          </p:nvPr>
        </p:nvGraphicFramePr>
        <p:xfrm>
          <a:off x="457200" y="2133600"/>
          <a:ext cx="8458200" cy="4221480"/>
        </p:xfrm>
        <a:graphic>
          <a:graphicData uri="http://schemas.openxmlformats.org/drawingml/2006/table">
            <a:tbl>
              <a:tblPr firstRow="1" bandRow="1">
                <a:tableStyleId>{2D5ABB26-0587-4C30-8999-92F81FD0307C}</a:tableStyleId>
              </a:tblPr>
              <a:tblGrid>
                <a:gridCol w="1905000">
                  <a:extLst>
                    <a:ext uri="{9D8B030D-6E8A-4147-A177-3AD203B41FA5}">
                      <a16:colId xmlns:a16="http://schemas.microsoft.com/office/drawing/2014/main" val="2461446668"/>
                    </a:ext>
                  </a:extLst>
                </a:gridCol>
                <a:gridCol w="3429000">
                  <a:extLst>
                    <a:ext uri="{9D8B030D-6E8A-4147-A177-3AD203B41FA5}">
                      <a16:colId xmlns:a16="http://schemas.microsoft.com/office/drawing/2014/main" val="1780986267"/>
                    </a:ext>
                  </a:extLst>
                </a:gridCol>
                <a:gridCol w="3124200">
                  <a:extLst>
                    <a:ext uri="{9D8B030D-6E8A-4147-A177-3AD203B41FA5}">
                      <a16:colId xmlns:a16="http://schemas.microsoft.com/office/drawing/2014/main" val="2515106089"/>
                    </a:ext>
                  </a:extLst>
                </a:gridCol>
              </a:tblGrid>
              <a:tr h="187794">
                <a:tc>
                  <a:txBody>
                    <a:bodyPr/>
                    <a:lstStyle/>
                    <a:p>
                      <a:r>
                        <a:rPr lang="en-IN" sz="1400" b="1" i="0" u="none" strike="noStrike" kern="1200" baseline="0" dirty="0">
                          <a:solidFill>
                            <a:schemeClr val="tx1"/>
                          </a:solidFill>
                          <a:latin typeface="+mn-lt"/>
                          <a:ea typeface="+mn-ea"/>
                          <a:cs typeface="+mn-cs"/>
                        </a:rPr>
                        <a:t>Financial Statement</a:t>
                      </a:r>
                      <a:endParaRPr lang="en-IN"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i="0" u="none" strike="noStrike" kern="1200" baseline="0" dirty="0">
                          <a:solidFill>
                            <a:schemeClr val="tx1"/>
                          </a:solidFill>
                          <a:latin typeface="+mn-lt"/>
                          <a:ea typeface="+mn-ea"/>
                          <a:cs typeface="+mn-cs"/>
                        </a:rPr>
                        <a:t>Information Provided and Purpose</a:t>
                      </a:r>
                      <a:endParaRPr lang="en-IN"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1" i="0" u="none" strike="noStrike" kern="1200" baseline="0" dirty="0">
                          <a:solidFill>
                            <a:schemeClr val="tx1"/>
                          </a:solidFill>
                          <a:latin typeface="+mn-lt"/>
                          <a:ea typeface="+mn-ea"/>
                          <a:cs typeface="+mn-cs"/>
                        </a:rPr>
                        <a:t>How Is It Prepared?</a:t>
                      </a:r>
                      <a:endParaRPr lang="en-IN" sz="14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38349465"/>
                  </a:ext>
                </a:extLst>
              </a:tr>
              <a:tr h="262398">
                <a:tc>
                  <a:txBody>
                    <a:bodyPr/>
                    <a:lstStyle/>
                    <a:p>
                      <a:r>
                        <a:rPr lang="en-IN" sz="1400" b="1" i="0" u="none" strike="noStrike" kern="1200" baseline="0" dirty="0">
                          <a:solidFill>
                            <a:schemeClr val="tx1"/>
                          </a:solidFill>
                          <a:latin typeface="+mn-lt"/>
                          <a:ea typeface="+mn-ea"/>
                          <a:cs typeface="+mn-cs"/>
                        </a:rPr>
                        <a:t>Income statement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Provides information about profitability for a particular period for the company</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100" b="0" i="0" u="none" strike="noStrike" dirty="0">
                          <a:solidFill>
                            <a:srgbClr val="000000"/>
                          </a:solidFill>
                          <a:effectLst/>
                          <a:latin typeface="+mn-lt"/>
                        </a:rPr>
                        <a:t>Revenues minus Expenses = Net Income or Net Loss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01386839"/>
                  </a:ext>
                </a:extLst>
              </a:tr>
              <a:tr h="1082040">
                <a:tc>
                  <a:txBody>
                    <a:bodyPr/>
                    <a:lstStyle/>
                    <a:p>
                      <a:r>
                        <a:rPr lang="en-IN" sz="1400" b="1" i="0" u="none" strike="noStrike" kern="1200" baseline="0" dirty="0">
                          <a:solidFill>
                            <a:schemeClr val="tx1"/>
                          </a:solidFill>
                          <a:latin typeface="+mn-lt"/>
                          <a:ea typeface="+mn-ea"/>
                          <a:cs typeface="+mn-cs"/>
                        </a:rPr>
                        <a:t>Statement of retained earnings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Informs users about how much of the earnings were kept and reinvested in the company</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100" b="0" i="0" u="none" strike="noStrike" dirty="0">
                          <a:solidFill>
                            <a:srgbClr val="000000"/>
                          </a:solidFill>
                          <a:effectLst/>
                          <a:latin typeface="+mn-lt"/>
                        </a:rPr>
                        <a:t>Retained Earnings, Beginning plus Net income or minus Net loss for the period minus Dividends for the period = Retained Earnings, Ending</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862329"/>
                  </a:ext>
                </a:extLst>
              </a:tr>
              <a:tr h="910674">
                <a:tc>
                  <a:txBody>
                    <a:bodyPr/>
                    <a:lstStyle/>
                    <a:p>
                      <a:r>
                        <a:rPr lang="en-IN" sz="1400" b="1" i="0" u="none" strike="noStrike" kern="1200" baseline="0" dirty="0">
                          <a:solidFill>
                            <a:schemeClr val="tx1"/>
                          </a:solidFill>
                          <a:latin typeface="+mn-lt"/>
                          <a:ea typeface="+mn-ea"/>
                          <a:cs typeface="+mn-cs"/>
                        </a:rPr>
                        <a:t>Balance sheet</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Provides valuable information to financial statement users about economic resources the company has (assets) as well as debts the company owes (liabilities) and allows decision makers to determine their opinion about the financial position of the company</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Assets = Liabilities + Stockholders’ Equity</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77994987"/>
                  </a:ext>
                </a:extLst>
              </a:tr>
              <a:tr h="370444">
                <a:tc>
                  <a:txBody>
                    <a:bodyPr/>
                    <a:lstStyle/>
                    <a:p>
                      <a:r>
                        <a:rPr lang="en-IN" sz="1400" b="1" i="0" u="none" strike="noStrike" kern="1200" baseline="0" dirty="0">
                          <a:solidFill>
                            <a:schemeClr val="tx1"/>
                          </a:solidFill>
                          <a:latin typeface="+mn-lt"/>
                          <a:ea typeface="+mn-ea"/>
                          <a:cs typeface="+mn-cs"/>
                        </a:rPr>
                        <a:t>Statement of cash flows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Reports on a business’s cash receipts and cash payments for a period of time</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b="0" i="0" u="none" strike="noStrike" kern="1200" baseline="0" dirty="0">
                          <a:solidFill>
                            <a:schemeClr val="tx1"/>
                          </a:solidFill>
                          <a:latin typeface="+mn-lt"/>
                          <a:ea typeface="+mn-ea"/>
                          <a:cs typeface="+mn-cs"/>
                        </a:rPr>
                        <a:t>Cash flows from operating activities</a:t>
                      </a:r>
                    </a:p>
                    <a:p>
                      <a:r>
                        <a:rPr lang="en-IN" sz="1400" b="0" i="0" u="none" strike="noStrike" kern="1200" baseline="0" dirty="0">
                          <a:solidFill>
                            <a:schemeClr val="tx1"/>
                          </a:solidFill>
                          <a:latin typeface="+mn-lt"/>
                          <a:ea typeface="+mn-ea"/>
                          <a:cs typeface="+mn-cs"/>
                        </a:rPr>
                        <a:t>Cash flows from investing activities</a:t>
                      </a:r>
                    </a:p>
                    <a:p>
                      <a:r>
                        <a:rPr lang="en-IN" sz="1400" b="0" i="0" u="none" strike="noStrike" kern="1200" baseline="0" dirty="0">
                          <a:solidFill>
                            <a:schemeClr val="tx1"/>
                          </a:solidFill>
                          <a:latin typeface="+mn-lt"/>
                          <a:ea typeface="+mn-ea"/>
                          <a:cs typeface="+mn-cs"/>
                        </a:rPr>
                        <a:t>Cash flows from financing activities</a:t>
                      </a:r>
                      <a:endParaRPr lang="en-IN"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16066088"/>
                  </a:ext>
                </a:extLst>
              </a:tr>
            </a:tbl>
          </a:graphicData>
        </a:graphic>
      </p:graphicFrame>
      <p:graphicFrame>
        <p:nvGraphicFramePr>
          <p:cNvPr id="7" name="Object 6">
            <a:extLst>
              <a:ext uri="{C183D7F6-B498-43B3-948B-1728B52AA6E4}">
                <adec:decorative xmlns:adec="http://schemas.microsoft.com/office/drawing/2017/decorative" val="1"/>
              </a:ext>
            </a:extLst>
          </p:cNvPr>
          <p:cNvGraphicFramePr>
            <a:graphicFrameLocks noChangeAspect="1"/>
          </p:cNvGraphicFramePr>
          <p:nvPr>
            <p:extLst>
              <p:ext uri="{D42A27DB-BD31-4B8C-83A1-F6EECF244321}">
                <p14:modId xmlns:p14="http://schemas.microsoft.com/office/powerpoint/2010/main" val="2214948263"/>
              </p:ext>
            </p:extLst>
          </p:nvPr>
        </p:nvGraphicFramePr>
        <p:xfrm>
          <a:off x="5907048" y="2459051"/>
          <a:ext cx="2616915" cy="461011"/>
        </p:xfrm>
        <a:graphic>
          <a:graphicData uri="http://schemas.openxmlformats.org/presentationml/2006/ole">
            <mc:AlternateContent xmlns:mc="http://schemas.openxmlformats.org/markup-compatibility/2006">
              <mc:Choice xmlns:v="urn:schemas-microsoft-com:vml" Requires="v">
                <p:oleObj name="Equation" r:id="rId3" imgW="2450880" imgH="431640" progId="Equation.DSMT4">
                  <p:embed/>
                </p:oleObj>
              </mc:Choice>
              <mc:Fallback>
                <p:oleObj name="Equation" r:id="rId3" imgW="2450880" imgH="431640" progId="Equation.DSMT4">
                  <p:embed/>
                  <p:pic>
                    <p:nvPicPr>
                      <p:cNvPr id="7" name="Object 6"/>
                      <p:cNvPicPr/>
                      <p:nvPr/>
                    </p:nvPicPr>
                    <p:blipFill>
                      <a:blip r:embed="rId4"/>
                      <a:stretch>
                        <a:fillRect/>
                      </a:stretch>
                    </p:blipFill>
                    <p:spPr>
                      <a:xfrm>
                        <a:off x="5907048" y="2459051"/>
                        <a:ext cx="2616915" cy="461011"/>
                      </a:xfrm>
                      <a:prstGeom prst="rect">
                        <a:avLst/>
                      </a:prstGeom>
                      <a:solidFill>
                        <a:schemeClr val="bg1"/>
                      </a:solidFill>
                    </p:spPr>
                  </p:pic>
                </p:oleObj>
              </mc:Fallback>
            </mc:AlternateContent>
          </a:graphicData>
        </a:graphic>
      </p:graphicFrame>
      <p:graphicFrame>
        <p:nvGraphicFramePr>
          <p:cNvPr id="8" name="Object 7">
            <a:extLst>
              <a:ext uri="{C183D7F6-B498-43B3-948B-1728B52AA6E4}">
                <adec:decorative xmlns:adec="http://schemas.microsoft.com/office/drawing/2017/decorative" val="1"/>
              </a:ext>
            </a:extLst>
          </p:cNvPr>
          <p:cNvGraphicFramePr>
            <a:graphicFrameLocks noChangeAspect="1"/>
          </p:cNvGraphicFramePr>
          <p:nvPr>
            <p:extLst>
              <p:ext uri="{D42A27DB-BD31-4B8C-83A1-F6EECF244321}">
                <p14:modId xmlns:p14="http://schemas.microsoft.com/office/powerpoint/2010/main" val="3354097879"/>
              </p:ext>
            </p:extLst>
          </p:nvPr>
        </p:nvGraphicFramePr>
        <p:xfrm>
          <a:off x="5907048" y="3008335"/>
          <a:ext cx="2398712" cy="962025"/>
        </p:xfrm>
        <a:graphic>
          <a:graphicData uri="http://schemas.openxmlformats.org/presentationml/2006/ole">
            <mc:AlternateContent xmlns:mc="http://schemas.openxmlformats.org/markup-compatibility/2006">
              <mc:Choice xmlns:v="urn:schemas-microsoft-com:vml" Requires="v">
                <p:oleObj name="Equation" r:id="rId5" imgW="2247840" imgH="901440" progId="Equation.DSMT4">
                  <p:embed/>
                </p:oleObj>
              </mc:Choice>
              <mc:Fallback>
                <p:oleObj name="Equation" r:id="rId5" imgW="2247840" imgH="901440" progId="Equation.DSMT4">
                  <p:embed/>
                  <p:pic>
                    <p:nvPicPr>
                      <p:cNvPr id="8" name="Object 7"/>
                      <p:cNvPicPr/>
                      <p:nvPr/>
                    </p:nvPicPr>
                    <p:blipFill>
                      <a:blip r:embed="rId6"/>
                      <a:stretch>
                        <a:fillRect/>
                      </a:stretch>
                    </p:blipFill>
                    <p:spPr>
                      <a:xfrm>
                        <a:off x="5907048" y="3008335"/>
                        <a:ext cx="2398712" cy="962025"/>
                      </a:xfrm>
                      <a:prstGeom prst="rect">
                        <a:avLst/>
                      </a:prstGeom>
                      <a:solidFill>
                        <a:schemeClr val="bg1"/>
                      </a:solidFill>
                    </p:spPr>
                  </p:pic>
                </p:oleObj>
              </mc:Fallback>
            </mc:AlternateContent>
          </a:graphicData>
        </a:graphic>
      </p:graphicFrame>
    </p:spTree>
    <p:extLst>
      <p:ext uri="{BB962C8B-B14F-4D97-AF65-F5344CB8AC3E}">
        <p14:creationId xmlns:p14="http://schemas.microsoft.com/office/powerpoint/2010/main" val="25282245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077200" cy="1097280"/>
          </a:xfrm>
        </p:spPr>
        <p:txBody>
          <a:bodyPr/>
          <a:lstStyle/>
          <a:p>
            <a:r>
              <a:rPr lang="en-US" dirty="0">
                <a:solidFill>
                  <a:schemeClr val="bg2"/>
                </a:solidFill>
              </a:rPr>
              <a:t>How Do You Prepare Financial Statements? </a:t>
            </a:r>
            <a:r>
              <a:rPr lang="en-US" sz="2000" b="0" dirty="0">
                <a:solidFill>
                  <a:schemeClr val="bg2"/>
                </a:solidFill>
              </a:rPr>
              <a:t>(2</a:t>
            </a:r>
            <a:r>
              <a:rPr lang="en-US" sz="2000" b="0" baseline="0" dirty="0">
                <a:solidFill>
                  <a:schemeClr val="bg2"/>
                </a:solidFill>
              </a:rPr>
              <a:t> of 2)</a:t>
            </a:r>
            <a:endParaRPr lang="en-US" b="0" dirty="0">
              <a:solidFill>
                <a:schemeClr val="bg2"/>
              </a:solidFill>
            </a:endParaRPr>
          </a:p>
        </p:txBody>
      </p:sp>
      <p:sp>
        <p:nvSpPr>
          <p:cNvPr id="3" name="Content Placeholder 2"/>
          <p:cNvSpPr>
            <a:spLocks noGrp="1"/>
          </p:cNvSpPr>
          <p:nvPr>
            <p:ph idx="1"/>
          </p:nvPr>
        </p:nvSpPr>
        <p:spPr>
          <a:xfrm>
            <a:off x="457200" y="1600200"/>
            <a:ext cx="8229600" cy="4572000"/>
          </a:xfrm>
        </p:spPr>
        <p:txBody>
          <a:bodyPr/>
          <a:lstStyle/>
          <a:p>
            <a:pPr marL="0" indent="0">
              <a:buNone/>
            </a:pPr>
            <a:r>
              <a:rPr lang="en-US" sz="2200" b="1" dirty="0"/>
              <a:t>Financial statements </a:t>
            </a:r>
            <a:r>
              <a:rPr lang="en-US" sz="2200" dirty="0"/>
              <a:t>are business documents that are used to communicate information needed to make business decisions.</a:t>
            </a:r>
          </a:p>
          <a:p>
            <a:pPr marL="255600" indent="-255600"/>
            <a:r>
              <a:rPr lang="en-US" sz="2200" dirty="0"/>
              <a:t>The </a:t>
            </a:r>
            <a:r>
              <a:rPr lang="en-US" sz="2200" b="1" dirty="0"/>
              <a:t>Income Statement </a:t>
            </a:r>
            <a:r>
              <a:rPr lang="en-US" sz="2200" dirty="0"/>
              <a:t>reports the net income or net loss of the business for a specific period.</a:t>
            </a:r>
          </a:p>
          <a:p>
            <a:pPr marL="255600" indent="-255600"/>
            <a:r>
              <a:rPr lang="en-US" sz="2200" dirty="0"/>
              <a:t>The </a:t>
            </a:r>
            <a:r>
              <a:rPr lang="en-US" sz="2200" b="1" dirty="0"/>
              <a:t>Statement of Retained Earnings </a:t>
            </a:r>
            <a:r>
              <a:rPr lang="en-US" sz="2200" dirty="0"/>
              <a:t>reports how the company’s retained earnings balance changed from the beginning to the end of the period.</a:t>
            </a:r>
          </a:p>
          <a:p>
            <a:pPr marL="255600" indent="-255600"/>
            <a:r>
              <a:rPr lang="en-US" sz="2200" dirty="0"/>
              <a:t>The </a:t>
            </a:r>
            <a:r>
              <a:rPr lang="en-US" sz="2200" b="1" dirty="0"/>
              <a:t>Balance Sheet </a:t>
            </a:r>
            <a:r>
              <a:rPr lang="en-US" sz="2200" dirty="0"/>
              <a:t>reports on the assets, liabilities, and stockholders’ equity of the business as of a specific date.</a:t>
            </a:r>
          </a:p>
          <a:p>
            <a:pPr marL="255600" indent="-255600"/>
            <a:r>
              <a:rPr lang="en-US" sz="2200" dirty="0"/>
              <a:t>The </a:t>
            </a:r>
            <a:r>
              <a:rPr lang="en-US" sz="2200" b="1" dirty="0"/>
              <a:t>Statement of Cash Flows r</a:t>
            </a:r>
            <a:r>
              <a:rPr lang="en-US" sz="2200" dirty="0"/>
              <a:t>eports on a business’s cash receipts and cash payments for a specific period.</a:t>
            </a:r>
          </a:p>
        </p:txBody>
      </p:sp>
    </p:spTree>
    <p:extLst>
      <p:ext uri="{BB962C8B-B14F-4D97-AF65-F5344CB8AC3E}">
        <p14:creationId xmlns:p14="http://schemas.microsoft.com/office/powerpoint/2010/main" val="40774419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Exhibit F:1-8 Income Statement</a:t>
            </a:r>
          </a:p>
        </p:txBody>
      </p:sp>
      <p:pic>
        <p:nvPicPr>
          <p:cNvPr id="4" name="Content Placeholder 3" descr="An illustration displays the part of income statement of Smart Touch learning. For long description in Notes pane, press F6."/>
          <p:cNvPicPr>
            <a:picLocks noGrp="1" noChangeAspect="1"/>
          </p:cNvPicPr>
          <p:nvPr>
            <p:ph idx="1"/>
          </p:nvPr>
        </p:nvPicPr>
        <p:blipFill>
          <a:blip r:embed="rId3"/>
          <a:stretch>
            <a:fillRect/>
          </a:stretch>
        </p:blipFill>
        <p:spPr>
          <a:xfrm>
            <a:off x="1160776" y="1600200"/>
            <a:ext cx="6822447" cy="4525963"/>
          </a:xfrm>
          <a:prstGeom prst="rect">
            <a:avLst/>
          </a:prstGeom>
        </p:spPr>
      </p:pic>
    </p:spTree>
    <p:extLst>
      <p:ext uri="{BB962C8B-B14F-4D97-AF65-F5344CB8AC3E}">
        <p14:creationId xmlns:p14="http://schemas.microsoft.com/office/powerpoint/2010/main" val="8492748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chemeClr val="bg2"/>
                </a:solidFill>
              </a:rPr>
              <a:t>Exhibit F:1-9 Statement of Retained Earnings</a:t>
            </a:r>
          </a:p>
        </p:txBody>
      </p:sp>
      <p:pic>
        <p:nvPicPr>
          <p:cNvPr id="4" name="Content Placeholder 3" descr="An illustration displays statement of retained earnings. For long description in Notes pane, press F6."/>
          <p:cNvPicPr>
            <a:picLocks noGrp="1" noChangeAspect="1"/>
          </p:cNvPicPr>
          <p:nvPr>
            <p:ph idx="1"/>
          </p:nvPr>
        </p:nvPicPr>
        <p:blipFill>
          <a:blip r:embed="rId3"/>
          <a:stretch>
            <a:fillRect/>
          </a:stretch>
        </p:blipFill>
        <p:spPr>
          <a:xfrm>
            <a:off x="496471" y="1762927"/>
            <a:ext cx="8151058" cy="4200508"/>
          </a:xfrm>
          <a:prstGeom prst="rect">
            <a:avLst/>
          </a:prstGeom>
        </p:spPr>
      </p:pic>
    </p:spTree>
    <p:extLst>
      <p:ext uri="{BB962C8B-B14F-4D97-AF65-F5344CB8AC3E}">
        <p14:creationId xmlns:p14="http://schemas.microsoft.com/office/powerpoint/2010/main" val="813745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solidFill>
                  <a:schemeClr val="bg2"/>
                </a:solidFill>
              </a:rPr>
              <a:t>Why Is Accounting Important?</a:t>
            </a:r>
          </a:p>
        </p:txBody>
      </p:sp>
      <p:sp>
        <p:nvSpPr>
          <p:cNvPr id="7" name="Content Placeholder 6"/>
          <p:cNvSpPr>
            <a:spLocks noGrp="1"/>
          </p:cNvSpPr>
          <p:nvPr>
            <p:ph idx="1"/>
          </p:nvPr>
        </p:nvSpPr>
        <p:spPr>
          <a:xfrm>
            <a:off x="457200" y="1600201"/>
            <a:ext cx="8229600" cy="2819400"/>
          </a:xfrm>
        </p:spPr>
        <p:txBody>
          <a:bodyPr/>
          <a:lstStyle/>
          <a:p>
            <a:pPr marL="0" indent="0">
              <a:buNone/>
              <a:defRPr/>
            </a:pPr>
            <a:r>
              <a:rPr lang="en-US" sz="2400" b="1" dirty="0"/>
              <a:t>Accounting</a:t>
            </a:r>
            <a:r>
              <a:rPr lang="en-US" sz="2400" dirty="0">
                <a:solidFill>
                  <a:srgbClr val="00B0F0"/>
                </a:solidFill>
              </a:rPr>
              <a:t> </a:t>
            </a:r>
            <a:r>
              <a:rPr lang="en-US" sz="2400" dirty="0"/>
              <a:t>is the information system that:</a:t>
            </a:r>
          </a:p>
          <a:p>
            <a:pPr>
              <a:defRPr/>
            </a:pPr>
            <a:r>
              <a:rPr lang="en-US" sz="2400" dirty="0"/>
              <a:t>Measures business activities</a:t>
            </a:r>
          </a:p>
          <a:p>
            <a:pPr>
              <a:defRPr/>
            </a:pPr>
            <a:r>
              <a:rPr lang="en-US" sz="2400" dirty="0"/>
              <a:t>Processes the information into reports</a:t>
            </a:r>
          </a:p>
          <a:p>
            <a:pPr>
              <a:defRPr/>
            </a:pPr>
            <a:r>
              <a:rPr lang="en-US" sz="2400" dirty="0"/>
              <a:t>Communicates the results to decision makers</a:t>
            </a:r>
          </a:p>
        </p:txBody>
      </p:sp>
    </p:spTree>
    <p:extLst>
      <p:ext uri="{BB962C8B-B14F-4D97-AF65-F5344CB8AC3E}">
        <p14:creationId xmlns:p14="http://schemas.microsoft.com/office/powerpoint/2010/main" val="31112039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Exhibit F:1-10 Balance Sheet</a:t>
            </a:r>
          </a:p>
        </p:txBody>
      </p:sp>
      <p:pic>
        <p:nvPicPr>
          <p:cNvPr id="5" name="Content Placeholder 4" descr="An illustration depicts a balance sheet. At the top of the following sheet, the heading again shows the name of the business and the title of the financial statement. For long description in Notes pane, press F6."/>
          <p:cNvPicPr>
            <a:picLocks noGrp="1" noChangeAspect="1"/>
          </p:cNvPicPr>
          <p:nvPr>
            <p:ph idx="1"/>
          </p:nvPr>
        </p:nvPicPr>
        <p:blipFill>
          <a:blip r:embed="rId3"/>
          <a:stretch>
            <a:fillRect/>
          </a:stretch>
        </p:blipFill>
        <p:spPr>
          <a:xfrm>
            <a:off x="457200" y="2008496"/>
            <a:ext cx="8229600" cy="3709371"/>
          </a:xfrm>
          <a:prstGeom prst="rect">
            <a:avLst/>
          </a:prstGeom>
        </p:spPr>
      </p:pic>
    </p:spTree>
    <p:extLst>
      <p:ext uri="{BB962C8B-B14F-4D97-AF65-F5344CB8AC3E}">
        <p14:creationId xmlns:p14="http://schemas.microsoft.com/office/powerpoint/2010/main" val="23722234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Exhibit F:1-11 Statement of Cash Flows</a:t>
            </a:r>
          </a:p>
        </p:txBody>
      </p:sp>
      <p:pic>
        <p:nvPicPr>
          <p:cNvPr id="4" name="Content Placeholder 3" descr="An illustration displays a statement of cash flows. For long description in Notes pane, press F6."/>
          <p:cNvPicPr>
            <a:picLocks noGrp="1" noChangeAspect="1"/>
          </p:cNvPicPr>
          <p:nvPr>
            <p:ph idx="1"/>
          </p:nvPr>
        </p:nvPicPr>
        <p:blipFill>
          <a:blip r:embed="rId3"/>
          <a:stretch>
            <a:fillRect/>
          </a:stretch>
        </p:blipFill>
        <p:spPr>
          <a:xfrm>
            <a:off x="1303917" y="1600200"/>
            <a:ext cx="6536165" cy="4525963"/>
          </a:xfrm>
          <a:prstGeom prst="rect">
            <a:avLst/>
          </a:prstGeom>
        </p:spPr>
      </p:pic>
    </p:spTree>
    <p:extLst>
      <p:ext uri="{BB962C8B-B14F-4D97-AF65-F5344CB8AC3E}">
        <p14:creationId xmlns:p14="http://schemas.microsoft.com/office/powerpoint/2010/main" val="374918092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a:t>
            </a:r>
            <a:r>
              <a:rPr lang="en-US" dirty="0">
                <a:solidFill>
                  <a:schemeClr val="tx1"/>
                </a:solidFill>
              </a:rPr>
              <a:t> </a:t>
            </a:r>
            <a:r>
              <a:rPr lang="en-US" dirty="0"/>
              <a:t>1.6</a:t>
            </a:r>
          </a:p>
        </p:txBody>
      </p:sp>
      <p:sp>
        <p:nvSpPr>
          <p:cNvPr id="4" name="Content Placeholder 3"/>
          <p:cNvSpPr>
            <a:spLocks noGrp="1"/>
          </p:cNvSpPr>
          <p:nvPr>
            <p:ph idx="1"/>
          </p:nvPr>
        </p:nvSpPr>
        <p:spPr>
          <a:xfrm>
            <a:off x="457200" y="1600200"/>
            <a:ext cx="3810000" cy="2209800"/>
          </a:xfrm>
        </p:spPr>
        <p:txBody>
          <a:bodyPr/>
          <a:lstStyle/>
          <a:p>
            <a:pPr marL="0" indent="0">
              <a:buNone/>
            </a:pPr>
            <a:r>
              <a:rPr lang="en-US" sz="2800" dirty="0"/>
              <a:t>Use financial statements and return on assets (R</a:t>
            </a:r>
            <a:r>
              <a:rPr lang="en-US" sz="100" dirty="0"/>
              <a:t> </a:t>
            </a:r>
            <a:r>
              <a:rPr lang="en-US" sz="2800" dirty="0"/>
              <a:t>O</a:t>
            </a:r>
            <a:r>
              <a:rPr lang="en-US" sz="100" dirty="0"/>
              <a:t> </a:t>
            </a:r>
            <a:r>
              <a:rPr lang="en-US" sz="2800" dirty="0"/>
              <a:t>A) to evaluate business performance</a:t>
            </a:r>
          </a:p>
        </p:txBody>
      </p:sp>
      <p:pic>
        <p:nvPicPr>
          <p:cNvPr id="5" name="Content Placeholder 4" descr="A cup with saucer"/>
          <p:cNvPicPr>
            <a:picLocks noGrp="1" noChangeAspect="1"/>
          </p:cNvPicPr>
          <p:nvPr>
            <p:ph idx="13"/>
          </p:nvPr>
        </p:nvPicPr>
        <p:blipFill>
          <a:blip r:embed="rId3"/>
          <a:stretch>
            <a:fillRect/>
          </a:stretch>
        </p:blipFill>
        <p:spPr>
          <a:xfrm>
            <a:off x="4458917" y="2667000"/>
            <a:ext cx="3542083" cy="2182557"/>
          </a:xfrm>
          <a:prstGeom prst="rect">
            <a:avLst/>
          </a:prstGeom>
        </p:spPr>
      </p:pic>
    </p:spTree>
    <p:extLst>
      <p:ext uri="{BB962C8B-B14F-4D97-AF65-F5344CB8AC3E}">
        <p14:creationId xmlns:p14="http://schemas.microsoft.com/office/powerpoint/2010/main" val="1959134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chemeClr val="bg2"/>
                </a:solidFill>
              </a:rPr>
              <a:t>How Do You Use Financial Statements to Evaluate Business Performance? </a:t>
            </a:r>
            <a:r>
              <a:rPr lang="en-US" sz="2000" b="0" dirty="0">
                <a:solidFill>
                  <a:schemeClr val="bg2"/>
                </a:solidFill>
              </a:rPr>
              <a:t>(1 of 2)</a:t>
            </a:r>
          </a:p>
        </p:txBody>
      </p:sp>
      <p:sp>
        <p:nvSpPr>
          <p:cNvPr id="3" name="Content Placeholder 2"/>
          <p:cNvSpPr>
            <a:spLocks noGrp="1"/>
          </p:cNvSpPr>
          <p:nvPr>
            <p:ph idx="1"/>
          </p:nvPr>
        </p:nvSpPr>
        <p:spPr>
          <a:xfrm>
            <a:off x="457200" y="1600199"/>
            <a:ext cx="8229600" cy="2562367"/>
          </a:xfrm>
        </p:spPr>
        <p:txBody>
          <a:bodyPr/>
          <a:lstStyle/>
          <a:p>
            <a:pPr marL="256032" indent="-256032">
              <a:buSzPct val="100000"/>
            </a:pPr>
            <a:r>
              <a:rPr lang="en-US" sz="2400" dirty="0"/>
              <a:t>One of the many tools used to evaluate performance is return on assets.</a:t>
            </a:r>
          </a:p>
          <a:p>
            <a:pPr marL="256032" indent="-256032">
              <a:buSzPct val="100000"/>
            </a:pPr>
            <a:r>
              <a:rPr lang="en-US" sz="2400" b="1" dirty="0"/>
              <a:t>Return on assets (R</a:t>
            </a:r>
            <a:r>
              <a:rPr lang="en-US" sz="100" b="1" dirty="0"/>
              <a:t> </a:t>
            </a:r>
            <a:r>
              <a:rPr lang="en-US" sz="2400" b="1" dirty="0"/>
              <a:t>O</a:t>
            </a:r>
            <a:r>
              <a:rPr lang="en-US" sz="100" b="1" dirty="0"/>
              <a:t> </a:t>
            </a:r>
            <a:r>
              <a:rPr lang="en-US" sz="2400" b="1" dirty="0"/>
              <a:t>A) </a:t>
            </a:r>
            <a:r>
              <a:rPr lang="en-US" sz="2400" dirty="0"/>
              <a:t>measures how profitably a company uses it assets.</a:t>
            </a:r>
          </a:p>
          <a:p>
            <a:pPr marL="741600" lvl="1" indent="-284400">
              <a:buSzPct val="100000"/>
            </a:pPr>
            <a:r>
              <a:rPr lang="en-US" sz="2400" dirty="0"/>
              <a:t>R</a:t>
            </a:r>
            <a:r>
              <a:rPr lang="en-US" sz="100" dirty="0"/>
              <a:t>  </a:t>
            </a:r>
            <a:r>
              <a:rPr lang="en-US" sz="2400" dirty="0"/>
              <a:t>O</a:t>
            </a:r>
            <a:r>
              <a:rPr lang="en-US" sz="100" dirty="0"/>
              <a:t>  </a:t>
            </a:r>
            <a:r>
              <a:rPr lang="en-US" sz="2400" dirty="0"/>
              <a:t>A is calculated by dividing net income by average total assets.</a:t>
            </a:r>
          </a:p>
        </p:txBody>
      </p:sp>
      <p:graphicFrame>
        <p:nvGraphicFramePr>
          <p:cNvPr id="4" name="Object 3" descr="Return of assets = start fraction net income over average total assets end fraction, Average total assets = start fraction left parenthesis beginning total assets + ending assets right parenthesis over 2 end fraction."/>
          <p:cNvGraphicFramePr>
            <a:graphicFrameLocks noChangeAspect="1"/>
          </p:cNvGraphicFramePr>
          <p:nvPr/>
        </p:nvGraphicFramePr>
        <p:xfrm>
          <a:off x="457200" y="4439137"/>
          <a:ext cx="8188929" cy="742463"/>
        </p:xfrm>
        <a:graphic>
          <a:graphicData uri="http://schemas.openxmlformats.org/presentationml/2006/ole">
            <mc:AlternateContent xmlns:mc="http://schemas.openxmlformats.org/markup-compatibility/2006">
              <mc:Choice xmlns:v="urn:schemas-microsoft-com:vml" Requires="v">
                <p:oleObj name="Equation" r:id="rId3" imgW="4762440" imgH="431640" progId="Equation.DSMT4">
                  <p:embed/>
                </p:oleObj>
              </mc:Choice>
              <mc:Fallback>
                <p:oleObj name="Equation" r:id="rId3" imgW="4762440" imgH="431640" progId="Equation.DSMT4">
                  <p:embed/>
                  <p:pic>
                    <p:nvPicPr>
                      <p:cNvPr id="4" name="Object 3" descr="Return of assets = start fraction net income over average total assets end fraction, Average total assets = start fraction left parenthesis beginning total assets + ending assets right parenthesis over 2 end fraction."/>
                      <p:cNvPicPr/>
                      <p:nvPr/>
                    </p:nvPicPr>
                    <p:blipFill>
                      <a:blip r:embed="rId4"/>
                      <a:stretch>
                        <a:fillRect/>
                      </a:stretch>
                    </p:blipFill>
                    <p:spPr>
                      <a:xfrm>
                        <a:off x="457200" y="4439137"/>
                        <a:ext cx="8188929" cy="742463"/>
                      </a:xfrm>
                      <a:prstGeom prst="rect">
                        <a:avLst/>
                      </a:prstGeom>
                    </p:spPr>
                  </p:pic>
                </p:oleObj>
              </mc:Fallback>
            </mc:AlternateContent>
          </a:graphicData>
        </a:graphic>
      </p:graphicFrame>
    </p:spTree>
    <p:extLst>
      <p:ext uri="{BB962C8B-B14F-4D97-AF65-F5344CB8AC3E}">
        <p14:creationId xmlns:p14="http://schemas.microsoft.com/office/powerpoint/2010/main" val="62513456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solidFill>
                  <a:schemeClr val="bg2"/>
                </a:solidFill>
              </a:rPr>
              <a:t>How Do You Use Financial Statements to Evaluate Business Performance? </a:t>
            </a:r>
            <a:r>
              <a:rPr lang="en-US" sz="2000" b="0" dirty="0">
                <a:solidFill>
                  <a:schemeClr val="bg2"/>
                </a:solidFill>
              </a:rPr>
              <a:t>(2 of 2)</a:t>
            </a:r>
          </a:p>
        </p:txBody>
      </p:sp>
      <p:sp>
        <p:nvSpPr>
          <p:cNvPr id="3" name="Content Placeholder 2"/>
          <p:cNvSpPr>
            <a:spLocks noGrp="1"/>
          </p:cNvSpPr>
          <p:nvPr>
            <p:ph idx="1"/>
          </p:nvPr>
        </p:nvSpPr>
        <p:spPr>
          <a:xfrm>
            <a:off x="457200" y="1600201"/>
            <a:ext cx="8077200" cy="1905000"/>
          </a:xfrm>
        </p:spPr>
        <p:txBody>
          <a:bodyPr/>
          <a:lstStyle/>
          <a:p>
            <a:pPr marL="0" indent="0">
              <a:buSzPct val="100000"/>
              <a:buNone/>
            </a:pPr>
            <a:r>
              <a:rPr lang="en-US" sz="2400" dirty="0"/>
              <a:t>On its 2018 income statement, Kohl’s reported net income of $801 million. The corporation reported beginning total assets (found on the balance sheet) of $13,389million and ending total assets of $12,469 million. Kohl’s return on assets for 2018 is (all amounts in millions):</a:t>
            </a:r>
          </a:p>
        </p:txBody>
      </p:sp>
      <p:graphicFrame>
        <p:nvGraphicFramePr>
          <p:cNvPr id="4" name="Object 3" descr="Return on assets = start fraction $801 over left parenthesis left parenthesis $13,389 + $12,469 right parenthesis over 2 end fraction right parenthesis. = start fraction $801 over $12,929 end fraction. = 0.0620 = 6.2%. "/>
          <p:cNvGraphicFramePr>
            <a:graphicFrameLocks noChangeAspect="1"/>
          </p:cNvGraphicFramePr>
          <p:nvPr/>
        </p:nvGraphicFramePr>
        <p:xfrm>
          <a:off x="457200" y="3810000"/>
          <a:ext cx="6484161" cy="1237435"/>
        </p:xfrm>
        <a:graphic>
          <a:graphicData uri="http://schemas.openxmlformats.org/presentationml/2006/ole">
            <mc:AlternateContent xmlns:mc="http://schemas.openxmlformats.org/markup-compatibility/2006">
              <mc:Choice xmlns:v="urn:schemas-microsoft-com:vml" Requires="v">
                <p:oleObj name="Equation" r:id="rId3" imgW="3327120" imgH="634680" progId="Equation.DSMT4">
                  <p:embed/>
                </p:oleObj>
              </mc:Choice>
              <mc:Fallback>
                <p:oleObj name="Equation" r:id="rId3" imgW="3327120" imgH="634680" progId="Equation.DSMT4">
                  <p:embed/>
                  <p:pic>
                    <p:nvPicPr>
                      <p:cNvPr id="4" name="Object 3" descr="Return on assets = start fraction $801 over left parenthesis left parenthesis $13,389 + $12,469 right parenthesis over 2 end fraction right parenthesis. = start fraction $801 over $12,929 end fraction. = 0.0620 = 6.2%. "/>
                      <p:cNvPicPr/>
                      <p:nvPr/>
                    </p:nvPicPr>
                    <p:blipFill>
                      <a:blip r:embed="rId4"/>
                      <a:stretch>
                        <a:fillRect/>
                      </a:stretch>
                    </p:blipFill>
                    <p:spPr>
                      <a:xfrm>
                        <a:off x="457200" y="3810000"/>
                        <a:ext cx="6484161" cy="1237435"/>
                      </a:xfrm>
                      <a:prstGeom prst="rect">
                        <a:avLst/>
                      </a:prstGeom>
                    </p:spPr>
                  </p:pic>
                </p:oleObj>
              </mc:Fallback>
            </mc:AlternateContent>
          </a:graphicData>
        </a:graphic>
      </p:graphicFrame>
    </p:spTree>
    <p:extLst>
      <p:ext uri="{BB962C8B-B14F-4D97-AF65-F5344CB8AC3E}">
        <p14:creationId xmlns:p14="http://schemas.microsoft.com/office/powerpoint/2010/main" val="235112642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5" name="Title 4">
            <a:extLst>
              <a:ext uri="{FF2B5EF4-FFF2-40B4-BE49-F238E27FC236}">
                <a16:creationId xmlns:a16="http://schemas.microsoft.com/office/drawing/2014/main" id="{E47FF819-0D5D-491A-BF8F-B42813E7390C}"/>
              </a:ext>
            </a:extLst>
          </p:cNvPr>
          <p:cNvSpPr>
            <a:spLocks noGrp="1"/>
          </p:cNvSpPr>
          <p:nvPr>
            <p:ph type="title"/>
          </p:nvPr>
        </p:nvSpPr>
        <p:spPr/>
        <p:txBody>
          <a:bodyPr/>
          <a:lstStyle/>
          <a:p>
            <a:r>
              <a:rPr lang="en-US" dirty="0">
                <a:latin typeface="Arial (Headings)"/>
                <a:cs typeface="Times New Roman" panose="02020603050405020304" pitchFamily="18" charset="0"/>
              </a:rPr>
              <a:t>Copyright</a:t>
            </a:r>
          </a:p>
        </p:txBody>
      </p:sp>
      <p:pic>
        <p:nvPicPr>
          <p:cNvPr id="7" name="Graphic 6" descr="Warning">
            <a:extLst>
              <a:ext uri="{FF2B5EF4-FFF2-40B4-BE49-F238E27FC236}">
                <a16:creationId xmlns:a16="http://schemas.microsoft.com/office/drawing/2014/main" id="{C06FB2D2-3F36-42C9-A5A6-B6234DC54C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6184" y="2317359"/>
            <a:ext cx="1277815" cy="1434026"/>
          </a:xfrm>
          <a:prstGeom prst="rect">
            <a:avLst/>
          </a:prstGeom>
        </p:spPr>
      </p:pic>
      <p:sp>
        <p:nvSpPr>
          <p:cNvPr id="2" name="Text Placeholder 1">
            <a:extLst>
              <a:ext uri="{FF2B5EF4-FFF2-40B4-BE49-F238E27FC236}">
                <a16:creationId xmlns:a16="http://schemas.microsoft.com/office/drawing/2014/main" id="{AD5FAE7B-F718-4307-B112-AD6256157E8F}"/>
              </a:ext>
            </a:extLst>
          </p:cNvPr>
          <p:cNvSpPr>
            <a:spLocks noGrp="1"/>
          </p:cNvSpPr>
          <p:nvPr>
            <p:ph type="body" idx="4294967295"/>
          </p:nvPr>
        </p:nvSpPr>
        <p:spPr>
          <a:xfrm>
            <a:off x="1606061" y="1852246"/>
            <a:ext cx="6858001" cy="2854836"/>
          </a:xfrm>
          <a:ln/>
        </p:spPr>
        <p:style>
          <a:lnRef idx="2">
            <a:schemeClr val="dk1"/>
          </a:lnRef>
          <a:fillRef idx="1">
            <a:schemeClr val="lt1"/>
          </a:fillRef>
          <a:effectRef idx="0">
            <a:schemeClr val="dk1"/>
          </a:effectRef>
          <a:fontRef idx="minor">
            <a:schemeClr val="dk1"/>
          </a:fontRef>
        </p:style>
        <p:txBody>
          <a:bodyPr lIns="182880" tIns="182880" rIns="182880" bIns="182880" anchor="ctr"/>
          <a:lstStyle/>
          <a:p>
            <a:pPr marL="101600" indent="0">
              <a:buNone/>
            </a:pPr>
            <a:r>
              <a:rPr lang="en-US" b="1" dirty="0"/>
              <a:t>This work is protected by United States copyright laws and is</a:t>
            </a:r>
            <a:r>
              <a:rPr lang="en-US" b="1" baseline="0" dirty="0"/>
              <a:t> </a:t>
            </a:r>
            <a:r>
              <a:rPr lang="en-US" b="1" dirty="0"/>
              <a:t>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a:t>
            </a:r>
          </a:p>
        </p:txBody>
      </p:sp>
    </p:spTree>
    <p:extLst>
      <p:ext uri="{BB962C8B-B14F-4D97-AF65-F5344CB8AC3E}">
        <p14:creationId xmlns:p14="http://schemas.microsoft.com/office/powerpoint/2010/main" val="745530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solidFill>
                  <a:schemeClr val="bg2"/>
                </a:solidFill>
              </a:rPr>
              <a:t>Exhibit F:1-1 Pathways Vision Model</a:t>
            </a:r>
          </a:p>
        </p:txBody>
      </p:sp>
      <p:pic>
        <p:nvPicPr>
          <p:cNvPr id="3" name="Content Placeholder 2" descr="A pathways vision model shows the function of an accountant. For long description in Notes pane, press F6."/>
          <p:cNvPicPr>
            <a:picLocks noGrp="1" noChangeAspect="1"/>
          </p:cNvPicPr>
          <p:nvPr>
            <p:ph idx="13"/>
          </p:nvPr>
        </p:nvPicPr>
        <p:blipFill>
          <a:blip r:embed="rId3"/>
          <a:stretch>
            <a:fillRect/>
          </a:stretch>
        </p:blipFill>
        <p:spPr>
          <a:xfrm>
            <a:off x="798249" y="1600200"/>
            <a:ext cx="7547502" cy="4041998"/>
          </a:xfrm>
          <a:prstGeom prst="rect">
            <a:avLst/>
          </a:prstGeom>
        </p:spPr>
      </p:pic>
      <p:sp>
        <p:nvSpPr>
          <p:cNvPr id="9" name="Content Placeholder 8"/>
          <p:cNvSpPr>
            <a:spLocks noGrp="1"/>
          </p:cNvSpPr>
          <p:nvPr>
            <p:ph idx="1"/>
          </p:nvPr>
        </p:nvSpPr>
        <p:spPr>
          <a:xfrm>
            <a:off x="457200" y="5791200"/>
            <a:ext cx="8229600" cy="533400"/>
          </a:xfrm>
        </p:spPr>
        <p:txBody>
          <a:bodyPr/>
          <a:lstStyle/>
          <a:p>
            <a:pPr marL="0" indent="0">
              <a:spcBef>
                <a:spcPts val="600"/>
              </a:spcBef>
              <a:buNone/>
            </a:pPr>
            <a:r>
              <a:rPr lang="en-US" dirty="0"/>
              <a:t>This work is by The Pathways Commission. The Pathways Vision Model: A</a:t>
            </a:r>
            <a:r>
              <a:rPr lang="en-US" sz="100" dirty="0"/>
              <a:t> </a:t>
            </a:r>
            <a:r>
              <a:rPr lang="en-US" dirty="0"/>
              <a:t>I artwork: A</a:t>
            </a:r>
            <a:r>
              <a:rPr lang="en-US" sz="100" dirty="0"/>
              <a:t> </a:t>
            </a:r>
            <a:r>
              <a:rPr lang="en-US" dirty="0" err="1"/>
              <a:t>A</a:t>
            </a:r>
            <a:r>
              <a:rPr lang="en-US" sz="100" dirty="0"/>
              <a:t> </a:t>
            </a:r>
            <a:r>
              <a:rPr lang="en-US" dirty="0" err="1"/>
              <a:t>A</a:t>
            </a:r>
            <a:r>
              <a:rPr lang="en-US" dirty="0"/>
              <a:t> Commons. American Accounting Association.</a:t>
            </a:r>
          </a:p>
        </p:txBody>
      </p:sp>
    </p:spTree>
    <p:extLst>
      <p:ext uri="{BB962C8B-B14F-4D97-AF65-F5344CB8AC3E}">
        <p14:creationId xmlns:p14="http://schemas.microsoft.com/office/powerpoint/2010/main" val="3406874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Decision Makers: The Users of Accounting Information </a:t>
            </a:r>
            <a:r>
              <a:rPr lang="en-US" sz="2000" b="0" dirty="0">
                <a:solidFill>
                  <a:schemeClr val="bg2"/>
                </a:solidFill>
              </a:rPr>
              <a:t>(1 of 2)</a:t>
            </a:r>
            <a:endParaRPr lang="en-US" b="0" dirty="0">
              <a:solidFill>
                <a:schemeClr val="bg2"/>
              </a:solidFill>
            </a:endParaRPr>
          </a:p>
        </p:txBody>
      </p:sp>
      <p:sp>
        <p:nvSpPr>
          <p:cNvPr id="4" name="Content Placeholder 3"/>
          <p:cNvSpPr>
            <a:spLocks noGrp="1"/>
          </p:cNvSpPr>
          <p:nvPr>
            <p:ph idx="1"/>
          </p:nvPr>
        </p:nvSpPr>
        <p:spPr>
          <a:xfrm>
            <a:off x="457200" y="1600201"/>
            <a:ext cx="8229600" cy="381000"/>
          </a:xfrm>
        </p:spPr>
        <p:txBody>
          <a:bodyPr/>
          <a:lstStyle/>
          <a:p>
            <a:pPr marL="0" indent="0">
              <a:buNone/>
            </a:pPr>
            <a:r>
              <a:rPr lang="en-US" sz="2000" b="1" dirty="0"/>
              <a:t>Exhibit F:1-2 </a:t>
            </a:r>
            <a:r>
              <a:rPr lang="en-US" sz="2000" dirty="0"/>
              <a:t>Decision Making: Financial Versus Managerial Accounting</a:t>
            </a:r>
          </a:p>
        </p:txBody>
      </p:sp>
      <p:pic>
        <p:nvPicPr>
          <p:cNvPr id="6" name="Content Placeholder 5" descr="The difference between decision-making in financial and managerial accounting. For long description in Notes pane, press F6."/>
          <p:cNvPicPr>
            <a:picLocks noGrp="1" noChangeAspect="1"/>
          </p:cNvPicPr>
          <p:nvPr>
            <p:ph idx="13"/>
          </p:nvPr>
        </p:nvPicPr>
        <p:blipFill>
          <a:blip r:embed="rId3"/>
          <a:stretch>
            <a:fillRect/>
          </a:stretch>
        </p:blipFill>
        <p:spPr>
          <a:xfrm>
            <a:off x="688511" y="2241485"/>
            <a:ext cx="7766977" cy="3700593"/>
          </a:xfrm>
          <a:prstGeom prst="rect">
            <a:avLst/>
          </a:prstGeom>
        </p:spPr>
      </p:pic>
    </p:spTree>
    <p:extLst>
      <p:ext uri="{BB962C8B-B14F-4D97-AF65-F5344CB8AC3E}">
        <p14:creationId xmlns:p14="http://schemas.microsoft.com/office/powerpoint/2010/main" val="2045310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Decision Makers: The Users of Accounting Information </a:t>
            </a:r>
            <a:r>
              <a:rPr lang="en-US" sz="2000" b="0" dirty="0">
                <a:solidFill>
                  <a:schemeClr val="bg2"/>
                </a:solidFill>
              </a:rPr>
              <a:t>(2 of 2)</a:t>
            </a:r>
            <a:endParaRPr lang="en-US" b="0" dirty="0">
              <a:solidFill>
                <a:schemeClr val="bg2"/>
              </a:solidFill>
            </a:endParaRPr>
          </a:p>
        </p:txBody>
      </p:sp>
      <p:sp>
        <p:nvSpPr>
          <p:cNvPr id="3" name="Content Placeholder 2"/>
          <p:cNvSpPr>
            <a:spLocks noGrp="1"/>
          </p:cNvSpPr>
          <p:nvPr>
            <p:ph idx="1"/>
          </p:nvPr>
        </p:nvSpPr>
        <p:spPr>
          <a:xfrm>
            <a:off x="457200" y="1600200"/>
            <a:ext cx="8153400" cy="4525963"/>
          </a:xfrm>
        </p:spPr>
        <p:txBody>
          <a:bodyPr/>
          <a:lstStyle/>
          <a:p>
            <a:pPr>
              <a:buClr>
                <a:schemeClr val="bg2"/>
              </a:buClr>
            </a:pPr>
            <a:r>
              <a:rPr lang="en-US" sz="2200" b="1" dirty="0"/>
              <a:t>Financial accounting </a:t>
            </a:r>
            <a:r>
              <a:rPr lang="en-US" sz="2200" dirty="0"/>
              <a:t>provides information for external decision makers, such as:</a:t>
            </a:r>
          </a:p>
          <a:p>
            <a:pPr lvl="1">
              <a:buClr>
                <a:schemeClr val="bg2"/>
              </a:buClr>
            </a:pPr>
            <a:r>
              <a:rPr lang="en-US" sz="2200" dirty="0"/>
              <a:t>Investors who own a portion of the business</a:t>
            </a:r>
          </a:p>
          <a:p>
            <a:pPr lvl="1">
              <a:buClr>
                <a:schemeClr val="bg2"/>
              </a:buClr>
            </a:pPr>
            <a:r>
              <a:rPr lang="en-US" sz="2200" b="1" dirty="0"/>
              <a:t>Creditors</a:t>
            </a:r>
            <a:r>
              <a:rPr lang="en-US" sz="2200" dirty="0"/>
              <a:t> to whom the business owes money</a:t>
            </a:r>
          </a:p>
          <a:p>
            <a:pPr lvl="1">
              <a:buClr>
                <a:schemeClr val="bg2"/>
              </a:buClr>
            </a:pPr>
            <a:r>
              <a:rPr lang="en-US" sz="2200" dirty="0"/>
              <a:t>Taxing authorities, to whom the business owes taxes</a:t>
            </a:r>
          </a:p>
          <a:p>
            <a:r>
              <a:rPr lang="en-US" sz="2200" b="1" dirty="0"/>
              <a:t>Managerial accounting </a:t>
            </a:r>
            <a:r>
              <a:rPr lang="en-US" sz="2200" dirty="0"/>
              <a:t>provides information to internal decision makers, such as:</a:t>
            </a:r>
          </a:p>
          <a:p>
            <a:pPr lvl="1"/>
            <a:r>
              <a:rPr lang="en-US" sz="2200" dirty="0"/>
              <a:t>Managers</a:t>
            </a:r>
          </a:p>
          <a:p>
            <a:pPr lvl="1"/>
            <a:r>
              <a:rPr lang="en-US" sz="2200" dirty="0"/>
              <a:t>Employees</a:t>
            </a:r>
          </a:p>
          <a:p>
            <a:pPr lvl="1"/>
            <a:r>
              <a:rPr lang="en-US" sz="2200" dirty="0"/>
              <a:t>Individuals</a:t>
            </a:r>
          </a:p>
          <a:p>
            <a:pPr lvl="1"/>
            <a:r>
              <a:rPr lang="en-US" sz="2200" dirty="0"/>
              <a:t>Businesses</a:t>
            </a:r>
          </a:p>
        </p:txBody>
      </p:sp>
    </p:spTree>
    <p:extLst>
      <p:ext uri="{BB962C8B-B14F-4D97-AF65-F5344CB8AC3E}">
        <p14:creationId xmlns:p14="http://schemas.microsoft.com/office/powerpoint/2010/main" val="3217042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2"/>
                </a:solidFill>
              </a:rPr>
              <a:t>Accounting Matters </a:t>
            </a:r>
            <a:r>
              <a:rPr lang="en-US" sz="2000" b="0" dirty="0">
                <a:solidFill>
                  <a:schemeClr val="bg2"/>
                </a:solidFill>
              </a:rPr>
              <a:t>(1 of 2)</a:t>
            </a:r>
          </a:p>
        </p:txBody>
      </p:sp>
      <p:sp>
        <p:nvSpPr>
          <p:cNvPr id="3" name="Content Placeholder 2"/>
          <p:cNvSpPr>
            <a:spLocks noGrp="1"/>
          </p:cNvSpPr>
          <p:nvPr>
            <p:ph idx="1"/>
          </p:nvPr>
        </p:nvSpPr>
        <p:spPr>
          <a:xfrm>
            <a:off x="457200" y="1600200"/>
            <a:ext cx="8153400" cy="4525963"/>
          </a:xfrm>
        </p:spPr>
        <p:txBody>
          <a:bodyPr/>
          <a:lstStyle/>
          <a:p>
            <a:pPr marL="0" indent="0">
              <a:buNone/>
            </a:pPr>
            <a:r>
              <a:rPr lang="en-US" sz="2400" dirty="0"/>
              <a:t>Types of accountants:</a:t>
            </a:r>
          </a:p>
          <a:p>
            <a:r>
              <a:rPr lang="en-US" sz="2400" b="1" dirty="0"/>
              <a:t>Certified Public Accountants (C</a:t>
            </a:r>
            <a:r>
              <a:rPr lang="en-US" sz="100" b="1" dirty="0"/>
              <a:t> </a:t>
            </a:r>
            <a:r>
              <a:rPr lang="en-US" sz="2400" b="1" dirty="0"/>
              <a:t>P</a:t>
            </a:r>
            <a:r>
              <a:rPr lang="en-US" sz="100" b="1" dirty="0"/>
              <a:t> </a:t>
            </a:r>
            <a:r>
              <a:rPr lang="en-US" sz="2400" b="1" dirty="0"/>
              <a:t>A</a:t>
            </a:r>
            <a:r>
              <a:rPr lang="en-US" sz="100" b="1" dirty="0"/>
              <a:t> </a:t>
            </a:r>
            <a:r>
              <a:rPr lang="en-US" sz="2400" b="1" dirty="0"/>
              <a:t>s) </a:t>
            </a:r>
            <a:r>
              <a:rPr lang="en-US" sz="2400" dirty="0"/>
              <a:t>serve the general public.</a:t>
            </a:r>
          </a:p>
          <a:p>
            <a:r>
              <a:rPr lang="en-US" sz="2400" b="1" dirty="0"/>
              <a:t>Chartered Global Management Accountant (C</a:t>
            </a:r>
            <a:r>
              <a:rPr lang="en-US" sz="100" b="1" dirty="0"/>
              <a:t> </a:t>
            </a:r>
            <a:r>
              <a:rPr lang="en-US" sz="2400" b="1" dirty="0"/>
              <a:t>G</a:t>
            </a:r>
            <a:r>
              <a:rPr lang="en-US" sz="100" b="1" dirty="0"/>
              <a:t> </a:t>
            </a:r>
            <a:r>
              <a:rPr lang="en-US" sz="2400" b="1" dirty="0"/>
              <a:t>M</a:t>
            </a:r>
            <a:r>
              <a:rPr lang="en-US" sz="100" b="1" dirty="0"/>
              <a:t> </a:t>
            </a:r>
            <a:r>
              <a:rPr lang="en-US" sz="2400" b="1" dirty="0"/>
              <a:t>A</a:t>
            </a:r>
            <a:r>
              <a:rPr lang="en-US" sz="100" b="1" dirty="0"/>
              <a:t> </a:t>
            </a:r>
            <a:r>
              <a:rPr lang="en-US" sz="2400" b="1" dirty="0"/>
              <a:t>s) </a:t>
            </a:r>
            <a:r>
              <a:rPr lang="en-US" sz="2400" dirty="0"/>
              <a:t>have advanced knowledge in finance, operations, strategy, and management.</a:t>
            </a:r>
          </a:p>
          <a:p>
            <a:r>
              <a:rPr lang="en-US" sz="2400" b="1" dirty="0"/>
              <a:t>Certified Management Accountants (C</a:t>
            </a:r>
            <a:r>
              <a:rPr lang="en-US" sz="100" b="1" dirty="0"/>
              <a:t> </a:t>
            </a:r>
            <a:r>
              <a:rPr lang="en-US" sz="2400" b="1" dirty="0"/>
              <a:t>M</a:t>
            </a:r>
            <a:r>
              <a:rPr lang="en-US" sz="100" b="1" dirty="0"/>
              <a:t> </a:t>
            </a:r>
            <a:r>
              <a:rPr lang="en-US" sz="2400" b="1" dirty="0"/>
              <a:t>A</a:t>
            </a:r>
            <a:r>
              <a:rPr lang="en-US" sz="100" b="1" dirty="0"/>
              <a:t> </a:t>
            </a:r>
            <a:r>
              <a:rPr lang="en-US" sz="2400" b="1" dirty="0"/>
              <a:t>s) </a:t>
            </a:r>
            <a:r>
              <a:rPr lang="en-US" sz="2400" dirty="0"/>
              <a:t>specialize in accounting and financial management knowledge and often work for a single company</a:t>
            </a:r>
          </a:p>
        </p:txBody>
      </p:sp>
    </p:spTree>
    <p:extLst>
      <p:ext uri="{BB962C8B-B14F-4D97-AF65-F5344CB8AC3E}">
        <p14:creationId xmlns:p14="http://schemas.microsoft.com/office/powerpoint/2010/main" val="274766088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a74bef84f2f19b7076177f84f94f5758735bcf76"/>
</p:tagLst>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1_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3.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6D90B95B22DD945BDFF45EB84A5E21C" ma:contentTypeVersion="12" ma:contentTypeDescription="Create a new document." ma:contentTypeScope="" ma:versionID="9ee3781bcb6633d132c89161492bb118">
  <xsd:schema xmlns:xsd="http://www.w3.org/2001/XMLSchema" xmlns:xs="http://www.w3.org/2001/XMLSchema" xmlns:p="http://schemas.microsoft.com/office/2006/metadata/properties" xmlns:ns2="7c1bd8dc-4e40-424f-a15f-9ffcd522197f" xmlns:ns3="6125ffc9-2c56-435e-8267-1393444907b2" targetNamespace="http://schemas.microsoft.com/office/2006/metadata/properties" ma:root="true" ma:fieldsID="d3e430f46b92204fb5a3381a429c4dbe" ns2:_="" ns3:_="">
    <xsd:import namespace="7c1bd8dc-4e40-424f-a15f-9ffcd522197f"/>
    <xsd:import namespace="6125ffc9-2c56-435e-8267-1393444907b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1bd8dc-4e40-424f-a15f-9ffcd522197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125ffc9-2c56-435e-8267-1393444907b2"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C1157E0-9244-40A5-A20B-3102D05A4043}"/>
</file>

<file path=customXml/itemProps2.xml><?xml version="1.0" encoding="utf-8"?>
<ds:datastoreItem xmlns:ds="http://schemas.openxmlformats.org/officeDocument/2006/customXml" ds:itemID="{F6881975-AC28-4528-B01A-427F70CB4E81}"/>
</file>

<file path=customXml/itemProps3.xml><?xml version="1.0" encoding="utf-8"?>
<ds:datastoreItem xmlns:ds="http://schemas.openxmlformats.org/officeDocument/2006/customXml" ds:itemID="{28FE4C11-6879-4F21-814F-C99A7624F83F}"/>
</file>

<file path=docProps/app.xml><?xml version="1.0" encoding="utf-8"?>
<Properties xmlns="http://schemas.openxmlformats.org/officeDocument/2006/extended-properties" xmlns:vt="http://schemas.openxmlformats.org/officeDocument/2006/docPropsVTypes">
  <Template>Horizon</Template>
  <TotalTime>5447</TotalTime>
  <Words>9500</Words>
  <Application>Microsoft Office PowerPoint</Application>
  <PresentationFormat>On-screen Show (4:3)</PresentationFormat>
  <Paragraphs>513</Paragraphs>
  <Slides>55</Slides>
  <Notes>55</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55</vt:i4>
      </vt:variant>
    </vt:vector>
  </HeadingPairs>
  <TitlesOfParts>
    <vt:vector size="64" baseType="lpstr">
      <vt:lpstr>Arial</vt:lpstr>
      <vt:lpstr>Arial (Headings)</vt:lpstr>
      <vt:lpstr>Noto Sans Symbols</vt:lpstr>
      <vt:lpstr>Times New Roman</vt:lpstr>
      <vt:lpstr>Verdana</vt:lpstr>
      <vt:lpstr>Wingdings</vt:lpstr>
      <vt:lpstr>508 Lecture</vt:lpstr>
      <vt:lpstr>1_508 Lecture</vt:lpstr>
      <vt:lpstr>Equation</vt:lpstr>
      <vt:lpstr>Horngren’s Financial &amp; Managerial Accounting</vt:lpstr>
      <vt:lpstr>Chapter 1 Learning Objectives (1 of 2)</vt:lpstr>
      <vt:lpstr>Chapter 1 Learning Objectives (2 of 2)</vt:lpstr>
      <vt:lpstr>Learning Objective 1.1</vt:lpstr>
      <vt:lpstr>Why Is Accounting Important?</vt:lpstr>
      <vt:lpstr>Exhibit F:1-1 Pathways Vision Model</vt:lpstr>
      <vt:lpstr>Decision Makers: The Users of Accounting Information (1 of 2)</vt:lpstr>
      <vt:lpstr>Decision Makers: The Users of Accounting Information (2 of 2)</vt:lpstr>
      <vt:lpstr>Accounting Matters (1 of 2)</vt:lpstr>
      <vt:lpstr>Accounting Matters (2 of 2)</vt:lpstr>
      <vt:lpstr>Exhibit F:1-3 Comparison of Accounting Positions</vt:lpstr>
      <vt:lpstr>Data Analytics in Accounting</vt:lpstr>
      <vt:lpstr>Learning Objective 1.2</vt:lpstr>
      <vt:lpstr>What Are the Organizations and Rules That Govern Accounting? (1 of 3)</vt:lpstr>
      <vt:lpstr>What Are the Organizations and Rules That Govern Accounting? (2 of 3)</vt:lpstr>
      <vt:lpstr>The Economic Entity Assumption (1 of 5)</vt:lpstr>
      <vt:lpstr>The Economic Entity Assumption (2 of 5)</vt:lpstr>
      <vt:lpstr>The Economic Entity Assumption (3 of 5)</vt:lpstr>
      <vt:lpstr>The Economic Entity Assumption (4 of 5)</vt:lpstr>
      <vt:lpstr>The Economic Entity Assumption (5 of 5)</vt:lpstr>
      <vt:lpstr>Exhibit F:1-5 Structure of a Corporation</vt:lpstr>
      <vt:lpstr>What Are the Organizations and Rules That Govern Accounting? (3 of 3)</vt:lpstr>
      <vt:lpstr>International Financial Reporting Standards</vt:lpstr>
      <vt:lpstr>Ethics in Accounting and Business</vt:lpstr>
      <vt:lpstr>Learning Objective 1.3</vt:lpstr>
      <vt:lpstr>What Is the Accounting Equation?</vt:lpstr>
      <vt:lpstr>Assets</vt:lpstr>
      <vt:lpstr>Liabilities</vt:lpstr>
      <vt:lpstr>Equity (1 of 3)</vt:lpstr>
      <vt:lpstr>Equity (2 of 3)</vt:lpstr>
      <vt:lpstr>Equity (3 of 3)</vt:lpstr>
      <vt:lpstr>Learning Objective 1.4</vt:lpstr>
      <vt:lpstr>How Do You Analyze a Transaction?</vt:lpstr>
      <vt:lpstr>Transaction Analysis for Smart Touch Learning (1 of 9)</vt:lpstr>
      <vt:lpstr>Transaction Analysis for Smart Touch Learning (2 of 9)</vt:lpstr>
      <vt:lpstr>Transaction Analysis for Smart Touch Learning (3 of 9)</vt:lpstr>
      <vt:lpstr>Transaction Analysis for Smart Touch Learning (4 of 9)</vt:lpstr>
      <vt:lpstr>Transaction Analysis for Smart Touch Learning (5 of 9)</vt:lpstr>
      <vt:lpstr>Transaction Analysis for Smart Touch Learning (6 of 9)</vt:lpstr>
      <vt:lpstr>Transaction Analysis for Smart Touch Learning (7 of 9)</vt:lpstr>
      <vt:lpstr>Transaction Analysis for Smart Touch Learning (8 of 9)</vt:lpstr>
      <vt:lpstr>Transaction Analysis for Smart Touch Learning (9 of 9)</vt:lpstr>
      <vt:lpstr>Exhibit F:1-6 Analysis of Transactions, Smart Touch Learning (1 of 2)</vt:lpstr>
      <vt:lpstr>Exhibit F:1-6 Analysis of Transactions, Smart Touch Learning (2 of 2)</vt:lpstr>
      <vt:lpstr>Learning Objective 1.5</vt:lpstr>
      <vt:lpstr>How Do You Prepare Financial Statements? (1 of 2)</vt:lpstr>
      <vt:lpstr>How Do You Prepare Financial Statements? (2 of 2)</vt:lpstr>
      <vt:lpstr>Exhibit F:1-8 Income Statement</vt:lpstr>
      <vt:lpstr>Exhibit F:1-9 Statement of Retained Earnings</vt:lpstr>
      <vt:lpstr>Exhibit F:1-10 Balance Sheet</vt:lpstr>
      <vt:lpstr>Exhibit F:1-11 Statement of Cash Flows</vt:lpstr>
      <vt:lpstr>Learning Objective 1.6</vt:lpstr>
      <vt:lpstr>How Do You Use Financial Statements to Evaluate Business Performance? (1 of 2)</vt:lpstr>
      <vt:lpstr>How Do You Use Financial Statements to Evaluate Business Performance? (2 of 2)</vt:lpstr>
      <vt:lpstr>Copyright</vt:lpstr>
    </vt:vector>
  </TitlesOfParts>
  <Company>Pearson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Horngren’s Financial &amp; Managerial Accounting, Seventh Edition, Chapter 1, Accounting in the Business Environment</dc:title>
  <dc:subject>Accounting</dc:subject>
  <dc:creator>Miller-Nobles/Mattison</dc:creator>
  <cp:keywords>Horngren’s Financial &amp; Managerial Accounting</cp:keywords>
  <dc:description>Long description alt-text is inserted in the notes pane; Additional teaching notes and information have also been placed in the Notes Pane; Alt text for images/math equations within table cells have been placed behind the object intentionally to provide a better screen reader user experience; This presentation contains the hyperlinks.</dc:description>
  <cp:lastModifiedBy>AnnMarie Short</cp:lastModifiedBy>
  <cp:revision>1139</cp:revision>
  <dcterms:created xsi:type="dcterms:W3CDTF">2014-07-14T20:04:21Z</dcterms:created>
  <dcterms:modified xsi:type="dcterms:W3CDTF">2021-03-17T14:18:19Z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0x01010086D90B95B22DD945BDFF45EB84A5E21C</vt:lpwstr>
  </property>
</Properties>
</file>